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74" r:id="rId2"/>
  </p:sldMasterIdLst>
  <p:notesMasterIdLst>
    <p:notesMasterId r:id="rId41"/>
  </p:notesMasterIdLst>
  <p:handoutMasterIdLst>
    <p:handoutMasterId r:id="rId42"/>
  </p:handoutMasterIdLst>
  <p:sldIdLst>
    <p:sldId id="256" r:id="rId3"/>
    <p:sldId id="269" r:id="rId4"/>
    <p:sldId id="369" r:id="rId5"/>
    <p:sldId id="332" r:id="rId6"/>
    <p:sldId id="336" r:id="rId7"/>
    <p:sldId id="337" r:id="rId8"/>
    <p:sldId id="316" r:id="rId9"/>
    <p:sldId id="371" r:id="rId10"/>
    <p:sldId id="345" r:id="rId11"/>
    <p:sldId id="358" r:id="rId12"/>
    <p:sldId id="372" r:id="rId13"/>
    <p:sldId id="346" r:id="rId14"/>
    <p:sldId id="355" r:id="rId15"/>
    <p:sldId id="356" r:id="rId16"/>
    <p:sldId id="357" r:id="rId17"/>
    <p:sldId id="354" r:id="rId18"/>
    <p:sldId id="359" r:id="rId19"/>
    <p:sldId id="344" r:id="rId20"/>
    <p:sldId id="361" r:id="rId21"/>
    <p:sldId id="363" r:id="rId22"/>
    <p:sldId id="362" r:id="rId23"/>
    <p:sldId id="373" r:id="rId24"/>
    <p:sldId id="364" r:id="rId25"/>
    <p:sldId id="258" r:id="rId26"/>
    <p:sldId id="347" r:id="rId27"/>
    <p:sldId id="365" r:id="rId28"/>
    <p:sldId id="366" r:id="rId29"/>
    <p:sldId id="367" r:id="rId30"/>
    <p:sldId id="309" r:id="rId31"/>
    <p:sldId id="310" r:id="rId32"/>
    <p:sldId id="342" r:id="rId33"/>
    <p:sldId id="311" r:id="rId34"/>
    <p:sldId id="312" r:id="rId35"/>
    <p:sldId id="314" r:id="rId36"/>
    <p:sldId id="313" r:id="rId37"/>
    <p:sldId id="338" r:id="rId38"/>
    <p:sldId id="339" r:id="rId39"/>
    <p:sldId id="370" r:id="rId40"/>
  </p:sldIdLst>
  <p:sldSz cx="12192000" cy="6858000"/>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412" autoAdjust="0"/>
  </p:normalViewPr>
  <p:slideViewPr>
    <p:cSldViewPr>
      <p:cViewPr varScale="1">
        <p:scale>
          <a:sx n="50" d="100"/>
          <a:sy n="50" d="100"/>
        </p:scale>
        <p:origin x="29" y="49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26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3C8B82F-D51B-4969-BE5C-DBA07B674D87}" type="datetimeFigureOut">
              <a:rPr lang="it-IT" smtClean="0"/>
              <a:t>27/08/2019</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D0958C6-6FF4-477F-B0D1-6D5A7515379E}" type="slidenum">
              <a:rPr lang="it-IT" smtClean="0"/>
              <a:t>‹N›</a:t>
            </a:fld>
            <a:endParaRPr lang="it-IT"/>
          </a:p>
        </p:txBody>
      </p:sp>
    </p:spTree>
    <p:extLst>
      <p:ext uri="{BB962C8B-B14F-4D97-AF65-F5344CB8AC3E}">
        <p14:creationId xmlns:p14="http://schemas.microsoft.com/office/powerpoint/2010/main" val="1933550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7171"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3891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7174"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7175"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880BEE6-AB64-43A7-BC12-9FF7A408279B}" type="slidenum">
              <a:rPr lang="it-IT"/>
              <a:pPr>
                <a:defRPr/>
              </a:pPr>
              <a:t>‹N›</a:t>
            </a:fld>
            <a:endParaRPr lang="it-IT"/>
          </a:p>
        </p:txBody>
      </p:sp>
    </p:spTree>
    <p:extLst>
      <p:ext uri="{BB962C8B-B14F-4D97-AF65-F5344CB8AC3E}">
        <p14:creationId xmlns:p14="http://schemas.microsoft.com/office/powerpoint/2010/main" val="14901273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pPr>
              <a:defRPr/>
            </a:pPr>
            <a:fld id="{F880BEE6-AB64-43A7-BC12-9FF7A408279B}" type="slidenum">
              <a:rPr lang="it-IT" smtClean="0"/>
              <a:pPr>
                <a:defRPr/>
              </a:pPr>
              <a:t>1</a:t>
            </a:fld>
            <a:endParaRPr lang="it-IT"/>
          </a:p>
        </p:txBody>
      </p:sp>
    </p:spTree>
    <p:extLst>
      <p:ext uri="{BB962C8B-B14F-4D97-AF65-F5344CB8AC3E}">
        <p14:creationId xmlns:p14="http://schemas.microsoft.com/office/powerpoint/2010/main" val="37286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3267" y="1628776"/>
            <a:ext cx="489796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84434" y="1628776"/>
            <a:ext cx="489796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678518" y="6245225"/>
            <a:ext cx="7488767" cy="476250"/>
          </a:xfrm>
        </p:spPr>
        <p:txBody>
          <a:bodyPr/>
          <a:lstStyle>
            <a:lvl1pPr>
              <a:defRPr>
                <a:solidFill>
                  <a:schemeClr val="tx1"/>
                </a:solidFill>
              </a:defRPr>
            </a:lvl1pPr>
          </a:lstStyle>
          <a:p>
            <a:pPr>
              <a:defRPr/>
            </a:pPr>
            <a:r>
              <a:rPr lang="it-IT"/>
              <a:t>www.lucianomeddi.eu</a:t>
            </a:r>
            <a:endParaRPr lang="it-IT" dirty="0"/>
          </a:p>
        </p:txBody>
      </p:sp>
      <p:sp>
        <p:nvSpPr>
          <p:cNvPr id="6" name="Slide Number Placeholder 6"/>
          <p:cNvSpPr>
            <a:spLocks noGrp="1"/>
          </p:cNvSpPr>
          <p:nvPr>
            <p:ph type="sldNum" sz="quarter" idx="11"/>
          </p:nvPr>
        </p:nvSpPr>
        <p:spPr/>
        <p:txBody>
          <a:bodyPr/>
          <a:lstStyle>
            <a:lvl1pPr>
              <a:defRPr>
                <a:solidFill>
                  <a:schemeClr val="tx1"/>
                </a:solidFill>
              </a:defRPr>
            </a:lvl1pPr>
          </a:lstStyle>
          <a:p>
            <a:pPr>
              <a:defRPr/>
            </a:pPr>
            <a:fld id="{3745183E-E0AD-4CE2-810C-7951BBCB9A4A}" type="slidenum">
              <a:rPr lang="it-IT"/>
              <a:pPr>
                <a:defRPr/>
              </a:pPr>
              <a:t>‹N›</a:t>
            </a:fld>
            <a:endParaRPr lang="it-IT" dirty="0"/>
          </a:p>
        </p:txBody>
      </p:sp>
    </p:spTree>
    <p:extLst>
      <p:ext uri="{BB962C8B-B14F-4D97-AF65-F5344CB8AC3E}">
        <p14:creationId xmlns:p14="http://schemas.microsoft.com/office/powerpoint/2010/main" val="79227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871531" y="3789040"/>
            <a:ext cx="5568619" cy="2160240"/>
          </a:xfrm>
        </p:spPr>
        <p:txBody>
          <a:bodyPr anchor="t"/>
          <a:lstStyle>
            <a:lvl1pPr algn="l">
              <a:defRPr sz="4000" b="1" cap="all">
                <a:solidFill>
                  <a:srgbClr val="FF0000"/>
                </a:solidFill>
              </a:defRPr>
            </a:lvl1pPr>
          </a:lstStyle>
          <a:p>
            <a:r>
              <a:rPr lang="it-IT" dirty="0"/>
              <a:t>Fare clic per modificare lo stile del titolo</a:t>
            </a:r>
          </a:p>
        </p:txBody>
      </p:sp>
      <p:sp>
        <p:nvSpPr>
          <p:cNvPr id="3" name="Segnaposto testo 2"/>
          <p:cNvSpPr>
            <a:spLocks noGrp="1"/>
          </p:cNvSpPr>
          <p:nvPr>
            <p:ph type="body" idx="1"/>
          </p:nvPr>
        </p:nvSpPr>
        <p:spPr>
          <a:xfrm>
            <a:off x="1865031" y="813112"/>
            <a:ext cx="5575119" cy="1500187"/>
          </a:xfrm>
        </p:spPr>
        <p:txBody>
          <a:bodyPr anchor="b"/>
          <a:lstStyle>
            <a:lvl1pPr marL="0" indent="0">
              <a:buNone/>
              <a:defRPr sz="2800" b="1">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a:t>Fare clic per modificare stili del testo dello schema</a:t>
            </a:r>
          </a:p>
        </p:txBody>
      </p:sp>
      <p:sp>
        <p:nvSpPr>
          <p:cNvPr id="4" name="Segnaposto data 3"/>
          <p:cNvSpPr>
            <a:spLocks noGrp="1"/>
          </p:cNvSpPr>
          <p:nvPr>
            <p:ph type="dt" sz="half" idx="10"/>
          </p:nvPr>
        </p:nvSpPr>
        <p:spPr>
          <a:xfrm>
            <a:off x="1967541" y="6346344"/>
            <a:ext cx="2844800" cy="365125"/>
          </a:xfrm>
        </p:spPr>
        <p:txBody>
          <a:bodyPr/>
          <a:lstStyle>
            <a:lvl1pPr>
              <a:defRPr/>
            </a:lvl1pPr>
          </a:lstStyle>
          <a:p>
            <a:pPr>
              <a:defRPr/>
            </a:pPr>
            <a:r>
              <a:rPr lang="it-IT"/>
              <a:t>www.lucianomeddi.eu</a:t>
            </a:r>
          </a:p>
        </p:txBody>
      </p:sp>
      <p:sp>
        <p:nvSpPr>
          <p:cNvPr id="6" name="Segnaposto numero diapositiva 5"/>
          <p:cNvSpPr>
            <a:spLocks noGrp="1"/>
          </p:cNvSpPr>
          <p:nvPr>
            <p:ph type="sldNum" sz="quarter" idx="12"/>
          </p:nvPr>
        </p:nvSpPr>
        <p:spPr/>
        <p:txBody>
          <a:bodyPr/>
          <a:lstStyle>
            <a:lvl1pPr>
              <a:defRPr/>
            </a:lvl1pPr>
          </a:lstStyle>
          <a:p>
            <a:pPr>
              <a:defRPr/>
            </a:pPr>
            <a:fld id="{B08476C2-573C-4F47-8C84-62A280F82A83}" type="slidenum">
              <a:rPr lang="it-IT"/>
              <a:pPr>
                <a:defRPr/>
              </a:pPr>
              <a:t>‹N›</a:t>
            </a:fld>
            <a:endParaRPr lang="it-IT"/>
          </a:p>
        </p:txBody>
      </p:sp>
      <p:pic>
        <p:nvPicPr>
          <p:cNvPr id="7" name="Picture 8" descr="titolo_urbaniana_it"/>
          <p:cNvPicPr>
            <a:picLocks noChangeAspect="1" noChangeArrowheads="1"/>
          </p:cNvPicPr>
          <p:nvPr userDrawn="1"/>
        </p:nvPicPr>
        <p:blipFill>
          <a:blip r:embed="rId2">
            <a:extLst>
              <a:ext uri="{28A0092B-C50C-407E-A947-70E740481C1C}">
                <a14:useLocalDpi xmlns:a14="http://schemas.microsoft.com/office/drawing/2010/main" val="0"/>
              </a:ext>
            </a:extLst>
          </a:blip>
          <a:srcRect t="13741"/>
          <a:stretch>
            <a:fillRect/>
          </a:stretch>
        </p:blipFill>
        <p:spPr bwMode="auto">
          <a:xfrm>
            <a:off x="27914" y="15976"/>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uppo 9"/>
          <p:cNvGrpSpPr/>
          <p:nvPr userDrawn="1"/>
        </p:nvGrpSpPr>
        <p:grpSpPr>
          <a:xfrm>
            <a:off x="7440150" y="1284172"/>
            <a:ext cx="4262413" cy="4320480"/>
            <a:chOff x="5663952" y="548680"/>
            <a:chExt cx="6038611" cy="5544616"/>
          </a:xfrm>
        </p:grpSpPr>
        <p:pic>
          <p:nvPicPr>
            <p:cNvPr id="11" name="Picture 2" descr="https://www.missioitalia.it/wp-content/uploads/2019/01/locandin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9857" y="548680"/>
              <a:ext cx="5742706" cy="345638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missioitalia.it/images/logo_missio.png"/>
            <p:cNvPicPr>
              <a:picLocks noChangeAspect="1" noChangeArrowheads="1"/>
            </p:cNvPicPr>
            <p:nvPr/>
          </p:nvPicPr>
          <p:blipFill rotWithShape="1">
            <a:blip r:embed="rId4">
              <a:extLst>
                <a:ext uri="{28A0092B-C50C-407E-A947-70E740481C1C}">
                  <a14:useLocalDpi xmlns:a14="http://schemas.microsoft.com/office/drawing/2010/main" val="0"/>
                </a:ext>
              </a:extLst>
            </a:blip>
            <a:srcRect r="23958"/>
            <a:stretch/>
          </p:blipFill>
          <p:spPr bwMode="auto">
            <a:xfrm>
              <a:off x="5663952" y="2636912"/>
              <a:ext cx="5904656" cy="3456384"/>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CasellaDiTesto 12"/>
          <p:cNvSpPr txBox="1"/>
          <p:nvPr userDrawn="1"/>
        </p:nvSpPr>
        <p:spPr>
          <a:xfrm>
            <a:off x="47328" y="3212977"/>
            <a:ext cx="1344149" cy="2677656"/>
          </a:xfrm>
          <a:prstGeom prst="rect">
            <a:avLst/>
          </a:prstGeom>
          <a:solidFill>
            <a:schemeClr val="bg1">
              <a:lumMod val="95000"/>
            </a:schemeClr>
          </a:solidFill>
        </p:spPr>
        <p:txBody>
          <a:bodyPr wrap="square" rtlCol="0">
            <a:spAutoFit/>
          </a:bodyPr>
          <a:lstStyle/>
          <a:p>
            <a:pPr marL="0" indent="0">
              <a:buNone/>
            </a:pPr>
            <a:r>
              <a:rPr lang="it-IT" sz="1200" b="1" dirty="0" smtClean="0"/>
              <a:t>1. Avviso ai «naviganti spirituali»</a:t>
            </a:r>
          </a:p>
          <a:p>
            <a:pPr marL="0" indent="0">
              <a:buNone/>
            </a:pPr>
            <a:r>
              <a:rPr lang="it-IT" sz="1200" b="1" dirty="0" smtClean="0"/>
              <a:t>2. Il rinnovamento missionario del Vaticano II</a:t>
            </a:r>
          </a:p>
          <a:p>
            <a:pPr marL="0" indent="0">
              <a:buNone/>
            </a:pPr>
            <a:r>
              <a:rPr lang="it-IT" sz="1200" b="1" dirty="0" smtClean="0"/>
              <a:t>3. Lo Spirito Santo protagonista della Missione</a:t>
            </a:r>
          </a:p>
          <a:p>
            <a:pPr marL="0" indent="0">
              <a:buNone/>
            </a:pPr>
            <a:r>
              <a:rPr lang="it-IT" sz="1200" b="1" dirty="0" smtClean="0"/>
              <a:t>4.</a:t>
            </a:r>
            <a:r>
              <a:rPr lang="it-IT" sz="1200" b="1" baseline="0" dirty="0" smtClean="0"/>
              <a:t> </a:t>
            </a:r>
            <a:r>
              <a:rPr lang="it-IT" sz="1200" b="1" dirty="0" smtClean="0"/>
              <a:t>La missione attiva lo Spirito e le sue energie</a:t>
            </a:r>
          </a:p>
        </p:txBody>
      </p:sp>
    </p:spTree>
    <p:extLst>
      <p:ext uri="{BB962C8B-B14F-4D97-AF65-F5344CB8AC3E}">
        <p14:creationId xmlns:p14="http://schemas.microsoft.com/office/powerpoint/2010/main" val="3051371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r>
              <a:rPr lang="it-IT"/>
              <a:t>www.lucianomeddi.eu</a:t>
            </a:r>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A813632-3075-4DD7-B5AF-B61FE73B511D}" type="slidenum">
              <a:rPr lang="it-IT"/>
              <a:pPr>
                <a:defRPr/>
              </a:pPr>
              <a:t>‹N›</a:t>
            </a:fld>
            <a:endParaRPr lang="it-IT"/>
          </a:p>
        </p:txBody>
      </p:sp>
    </p:spTree>
    <p:extLst>
      <p:ext uri="{BB962C8B-B14F-4D97-AF65-F5344CB8AC3E}">
        <p14:creationId xmlns:p14="http://schemas.microsoft.com/office/powerpoint/2010/main" val="3676865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871531" y="3789040"/>
            <a:ext cx="5568619" cy="2160240"/>
          </a:xfrm>
        </p:spPr>
        <p:txBody>
          <a:bodyPr anchor="t"/>
          <a:lstStyle>
            <a:lvl1pPr algn="l">
              <a:defRPr sz="4000" b="1" cap="all">
                <a:solidFill>
                  <a:srgbClr val="FF0000"/>
                </a:solidFill>
              </a:defRPr>
            </a:lvl1pPr>
          </a:lstStyle>
          <a:p>
            <a:r>
              <a:rPr lang="it-IT" dirty="0"/>
              <a:t>Fare clic per modificare lo stile del titolo</a:t>
            </a:r>
          </a:p>
        </p:txBody>
      </p:sp>
      <p:sp>
        <p:nvSpPr>
          <p:cNvPr id="3" name="Segnaposto testo 2"/>
          <p:cNvSpPr>
            <a:spLocks noGrp="1"/>
          </p:cNvSpPr>
          <p:nvPr>
            <p:ph type="body" idx="1" hasCustomPrompt="1"/>
          </p:nvPr>
        </p:nvSpPr>
        <p:spPr>
          <a:xfrm>
            <a:off x="1865031" y="813112"/>
            <a:ext cx="5575119" cy="1500187"/>
          </a:xfrm>
        </p:spPr>
        <p:txBody>
          <a:bodyPr anchor="b"/>
          <a:lstStyle>
            <a:lvl1pPr marL="0" indent="0">
              <a:buNone/>
              <a:defRPr sz="2800" b="1">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z="28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La missione dello Spirito, </a:t>
            </a:r>
            <a:br>
              <a:rPr lang="it-IT" sz="28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28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la missione  nello Spirito</a:t>
            </a:r>
            <a:endParaRPr lang="it-IT" dirty="0"/>
          </a:p>
        </p:txBody>
      </p:sp>
      <p:sp>
        <p:nvSpPr>
          <p:cNvPr id="4" name="Segnaposto data 3"/>
          <p:cNvSpPr>
            <a:spLocks noGrp="1"/>
          </p:cNvSpPr>
          <p:nvPr>
            <p:ph type="dt" sz="half" idx="10"/>
          </p:nvPr>
        </p:nvSpPr>
        <p:spPr>
          <a:xfrm>
            <a:off x="1967541" y="6346344"/>
            <a:ext cx="2844800" cy="365125"/>
          </a:xfrm>
        </p:spPr>
        <p:txBody>
          <a:bodyPr/>
          <a:lstStyle>
            <a:lvl1pPr>
              <a:defRPr/>
            </a:lvl1pPr>
          </a:lstStyle>
          <a:p>
            <a:pPr>
              <a:defRPr/>
            </a:pPr>
            <a:r>
              <a:rPr lang="it-IT"/>
              <a:t>www.lucianomeddi.eu</a:t>
            </a:r>
          </a:p>
        </p:txBody>
      </p:sp>
      <p:sp>
        <p:nvSpPr>
          <p:cNvPr id="6" name="Segnaposto numero diapositiva 5"/>
          <p:cNvSpPr>
            <a:spLocks noGrp="1"/>
          </p:cNvSpPr>
          <p:nvPr>
            <p:ph type="sldNum" sz="quarter" idx="12"/>
          </p:nvPr>
        </p:nvSpPr>
        <p:spPr/>
        <p:txBody>
          <a:bodyPr/>
          <a:lstStyle>
            <a:lvl1pPr>
              <a:defRPr/>
            </a:lvl1pPr>
          </a:lstStyle>
          <a:p>
            <a:pPr>
              <a:defRPr/>
            </a:pPr>
            <a:fld id="{B08476C2-573C-4F47-8C84-62A280F82A83}" type="slidenum">
              <a:rPr lang="it-IT"/>
              <a:pPr>
                <a:defRPr/>
              </a:pPr>
              <a:t>‹N›</a:t>
            </a:fld>
            <a:endParaRPr lang="it-IT"/>
          </a:p>
        </p:txBody>
      </p:sp>
      <p:pic>
        <p:nvPicPr>
          <p:cNvPr id="7" name="Picture 8" descr="titolo_urbaniana_it"/>
          <p:cNvPicPr>
            <a:picLocks noChangeAspect="1" noChangeArrowheads="1"/>
          </p:cNvPicPr>
          <p:nvPr userDrawn="1"/>
        </p:nvPicPr>
        <p:blipFill>
          <a:blip r:embed="rId2">
            <a:extLst>
              <a:ext uri="{28A0092B-C50C-407E-A947-70E740481C1C}">
                <a14:useLocalDpi xmlns:a14="http://schemas.microsoft.com/office/drawing/2010/main" val="0"/>
              </a:ext>
            </a:extLst>
          </a:blip>
          <a:srcRect t="13741"/>
          <a:stretch>
            <a:fillRect/>
          </a:stretch>
        </p:blipFill>
        <p:spPr bwMode="auto">
          <a:xfrm>
            <a:off x="27914" y="15976"/>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CasellaDiTesto 12"/>
          <p:cNvSpPr txBox="1"/>
          <p:nvPr userDrawn="1"/>
        </p:nvSpPr>
        <p:spPr>
          <a:xfrm>
            <a:off x="47328" y="3212977"/>
            <a:ext cx="1344149" cy="2677656"/>
          </a:xfrm>
          <a:prstGeom prst="rect">
            <a:avLst/>
          </a:prstGeom>
          <a:solidFill>
            <a:schemeClr val="bg1">
              <a:lumMod val="95000"/>
            </a:schemeClr>
          </a:solidFill>
        </p:spPr>
        <p:txBody>
          <a:bodyPr wrap="square" rtlCol="0">
            <a:spAutoFit/>
          </a:bodyPr>
          <a:lstStyle/>
          <a:p>
            <a:pPr marL="0" indent="0">
              <a:buNone/>
            </a:pPr>
            <a:r>
              <a:rPr lang="it-IT" sz="1200" b="1" dirty="0" smtClean="0"/>
              <a:t>1. Avviso ai «naviganti spirituali»</a:t>
            </a:r>
          </a:p>
          <a:p>
            <a:pPr marL="0" indent="0">
              <a:buNone/>
            </a:pPr>
            <a:r>
              <a:rPr lang="it-IT" sz="1200" b="1" dirty="0" smtClean="0"/>
              <a:t>2. Il rinnovamento missionario del Vaticano II</a:t>
            </a:r>
          </a:p>
          <a:p>
            <a:pPr marL="0" indent="0">
              <a:buNone/>
            </a:pPr>
            <a:r>
              <a:rPr lang="it-IT" sz="1200" b="1" dirty="0" smtClean="0"/>
              <a:t>3. Lo Spirito Santo protagonista della Missione</a:t>
            </a:r>
          </a:p>
          <a:p>
            <a:pPr marL="0" indent="0">
              <a:buNone/>
            </a:pPr>
            <a:r>
              <a:rPr lang="it-IT" sz="1200" b="1" dirty="0" smtClean="0"/>
              <a:t>4.</a:t>
            </a:r>
            <a:r>
              <a:rPr lang="it-IT" sz="1200" b="1" baseline="0" dirty="0" smtClean="0"/>
              <a:t> </a:t>
            </a:r>
            <a:r>
              <a:rPr lang="it-IT" sz="1200" b="1" dirty="0" smtClean="0"/>
              <a:t>La missione attiva lo Spirito e le sue energie</a:t>
            </a:r>
          </a:p>
        </p:txBody>
      </p:sp>
      <p:pic>
        <p:nvPicPr>
          <p:cNvPr id="14" name="Picture 2" descr="https://www.missioitalia.it/wp-content/uploads/2019/05/assisie.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21137" r="15294"/>
          <a:stretch/>
        </p:blipFill>
        <p:spPr bwMode="auto">
          <a:xfrm>
            <a:off x="7608168" y="1176160"/>
            <a:ext cx="3816424"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943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645718" y="1600201"/>
            <a:ext cx="473831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6816080" y="1600201"/>
            <a:ext cx="476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data 3"/>
          <p:cNvSpPr>
            <a:spLocks noGrp="1"/>
          </p:cNvSpPr>
          <p:nvPr>
            <p:ph type="dt" sz="half" idx="10"/>
          </p:nvPr>
        </p:nvSpPr>
        <p:spPr/>
        <p:txBody>
          <a:bodyPr/>
          <a:lstStyle>
            <a:lvl1pPr>
              <a:defRPr/>
            </a:lvl1pPr>
          </a:lstStyle>
          <a:p>
            <a:pPr>
              <a:defRPr/>
            </a:pPr>
            <a:r>
              <a:rPr lang="it-IT"/>
              <a:t>www.lucianomeddi.eu</a:t>
            </a:r>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E274ECB-BD08-4A8B-A426-4B63460EDEC5}" type="slidenum">
              <a:rPr lang="it-IT"/>
              <a:pPr>
                <a:defRPr/>
              </a:pPr>
              <a:t>‹N›</a:t>
            </a:fld>
            <a:endParaRPr lang="it-IT"/>
          </a:p>
        </p:txBody>
      </p:sp>
      <p:pic>
        <p:nvPicPr>
          <p:cNvPr id="10" name="Picture 8" descr="titolo_urbaniana_it"/>
          <p:cNvPicPr>
            <a:picLocks noChangeAspect="1" noChangeArrowheads="1"/>
          </p:cNvPicPr>
          <p:nvPr userDrawn="1"/>
        </p:nvPicPr>
        <p:blipFill>
          <a:blip r:embed="rId2">
            <a:extLst>
              <a:ext uri="{28A0092B-C50C-407E-A947-70E740481C1C}">
                <a14:useLocalDpi xmlns:a14="http://schemas.microsoft.com/office/drawing/2010/main" val="0"/>
              </a:ext>
            </a:extLst>
          </a:blip>
          <a:srcRect t="13741"/>
          <a:stretch>
            <a:fillRect/>
          </a:stretch>
        </p:blipFill>
        <p:spPr bwMode="auto">
          <a:xfrm>
            <a:off x="27914" y="15976"/>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olo 1"/>
          <p:cNvSpPr>
            <a:spLocks noGrp="1"/>
          </p:cNvSpPr>
          <p:nvPr>
            <p:ph type="title" hasCustomPrompt="1"/>
          </p:nvPr>
        </p:nvSpPr>
        <p:spPr>
          <a:xfrm>
            <a:off x="4007768" y="260648"/>
            <a:ext cx="7552685" cy="1143000"/>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p:spPr>
        <p:txBody>
          <a:bodyPr/>
          <a:lstStyle>
            <a:lvl1pPr algn="r">
              <a:defRPr sz="3200">
                <a:solidFill>
                  <a:schemeClr val="accent4"/>
                </a:solidFill>
                <a:latin typeface="Britannic Bold" panose="020B0903060703020204" pitchFamily="34" charset="0"/>
              </a:defRPr>
            </a:lvl1pPr>
          </a:lstStyle>
          <a:p>
            <a:r>
              <a:rPr lang="it-IT" dirty="0"/>
              <a:t>Fare clic per modificare </a:t>
            </a:r>
            <a:br>
              <a:rPr lang="it-IT" dirty="0"/>
            </a:br>
            <a:r>
              <a:rPr lang="it-IT" dirty="0"/>
              <a:t>lo stile del titolo</a:t>
            </a:r>
          </a:p>
        </p:txBody>
      </p:sp>
      <p:sp>
        <p:nvSpPr>
          <p:cNvPr id="13" name="CasellaDiTesto 12"/>
          <p:cNvSpPr txBox="1"/>
          <p:nvPr userDrawn="1"/>
        </p:nvSpPr>
        <p:spPr>
          <a:xfrm>
            <a:off x="47328" y="3212977"/>
            <a:ext cx="1344149" cy="2677656"/>
          </a:xfrm>
          <a:prstGeom prst="rect">
            <a:avLst/>
          </a:prstGeom>
          <a:solidFill>
            <a:schemeClr val="bg1">
              <a:lumMod val="95000"/>
            </a:schemeClr>
          </a:solidFill>
        </p:spPr>
        <p:txBody>
          <a:bodyPr wrap="square" rtlCol="0">
            <a:spAutoFit/>
          </a:bodyPr>
          <a:lstStyle/>
          <a:p>
            <a:pPr marL="0" indent="0">
              <a:buNone/>
            </a:pPr>
            <a:r>
              <a:rPr lang="it-IT" sz="1200" b="1" dirty="0" smtClean="0"/>
              <a:t>1. Avviso ai «naviganti spirituali»</a:t>
            </a:r>
          </a:p>
          <a:p>
            <a:pPr marL="0" indent="0">
              <a:buNone/>
            </a:pPr>
            <a:r>
              <a:rPr lang="it-IT" sz="1200" b="1" dirty="0" smtClean="0"/>
              <a:t>2. Il rinnovamento missionario del Vaticano II</a:t>
            </a:r>
          </a:p>
          <a:p>
            <a:pPr marL="0" indent="0">
              <a:buNone/>
            </a:pPr>
            <a:r>
              <a:rPr lang="it-IT" sz="1200" b="1" dirty="0" smtClean="0"/>
              <a:t>3. Lo Spirito Santo protagonista della Missione</a:t>
            </a:r>
          </a:p>
          <a:p>
            <a:pPr marL="0" indent="0">
              <a:buNone/>
            </a:pPr>
            <a:r>
              <a:rPr lang="it-IT" sz="1200" b="1" dirty="0" smtClean="0"/>
              <a:t>4.</a:t>
            </a:r>
            <a:r>
              <a:rPr lang="it-IT" sz="1200" b="1" baseline="0" dirty="0" smtClean="0"/>
              <a:t> </a:t>
            </a:r>
            <a:r>
              <a:rPr lang="it-IT" sz="1200" b="1" dirty="0" smtClean="0"/>
              <a:t>La missione attiva lo Spirito e le sue energie</a:t>
            </a:r>
          </a:p>
        </p:txBody>
      </p:sp>
      <p:pic>
        <p:nvPicPr>
          <p:cNvPr id="12" name="Picture 2" descr="https://www.missioitalia.it/wp-content/uploads/2019/05/assisie.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22789" t="1587" r="12443" b="26984"/>
          <a:stretch/>
        </p:blipFill>
        <p:spPr bwMode="auto">
          <a:xfrm>
            <a:off x="1775519" y="-25152"/>
            <a:ext cx="1728192"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3333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r>
              <a:rPr lang="it-IT"/>
              <a:t>www.lucianomeddi.eu</a:t>
            </a:r>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40C32F8D-9BA8-4DA8-ACD9-1ACAF01C94F4}" type="slidenum">
              <a:rPr lang="it-IT"/>
              <a:pPr>
                <a:defRPr/>
              </a:pPr>
              <a:t>‹N›</a:t>
            </a:fld>
            <a:endParaRPr lang="it-IT"/>
          </a:p>
        </p:txBody>
      </p:sp>
    </p:spTree>
    <p:extLst>
      <p:ext uri="{BB962C8B-B14F-4D97-AF65-F5344CB8AC3E}">
        <p14:creationId xmlns:p14="http://schemas.microsoft.com/office/powerpoint/2010/main" val="108750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r>
              <a:rPr lang="it-IT"/>
              <a:t>www.lucianomeddi.eu</a:t>
            </a:r>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61A0158D-F833-4BE8-B033-77900BEDB559}" type="slidenum">
              <a:rPr lang="it-IT"/>
              <a:pPr>
                <a:defRPr/>
              </a:pPr>
              <a:t>‹N›</a:t>
            </a:fld>
            <a:endParaRPr lang="it-IT"/>
          </a:p>
        </p:txBody>
      </p:sp>
    </p:spTree>
    <p:extLst>
      <p:ext uri="{BB962C8B-B14F-4D97-AF65-F5344CB8AC3E}">
        <p14:creationId xmlns:p14="http://schemas.microsoft.com/office/powerpoint/2010/main" val="7354418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it-IT"/>
              <a:t>www.lucianomeddi.eu</a:t>
            </a:r>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9F692CE9-8858-47F0-ACF3-0578412FE4C0}" type="slidenum">
              <a:rPr lang="it-IT"/>
              <a:pPr>
                <a:defRPr/>
              </a:pPr>
              <a:t>‹N›</a:t>
            </a:fld>
            <a:endParaRPr lang="it-IT"/>
          </a:p>
        </p:txBody>
      </p:sp>
    </p:spTree>
    <p:extLst>
      <p:ext uri="{BB962C8B-B14F-4D97-AF65-F5344CB8AC3E}">
        <p14:creationId xmlns:p14="http://schemas.microsoft.com/office/powerpoint/2010/main" val="2680146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a:t>www.lucianomeddi.eu</a:t>
            </a:r>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5834CC3-419D-40CD-8FC3-AA466C9AD039}" type="slidenum">
              <a:rPr lang="it-IT"/>
              <a:pPr>
                <a:defRPr/>
              </a:pPr>
              <a:t>‹N›</a:t>
            </a:fld>
            <a:endParaRPr lang="it-IT"/>
          </a:p>
        </p:txBody>
      </p:sp>
    </p:spTree>
    <p:extLst>
      <p:ext uri="{BB962C8B-B14F-4D97-AF65-F5344CB8AC3E}">
        <p14:creationId xmlns:p14="http://schemas.microsoft.com/office/powerpoint/2010/main" val="7663849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a:t>www.lucianomeddi.eu</a:t>
            </a:r>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36DD028-831B-45FF-B712-EEDF6EBCAA08}" type="slidenum">
              <a:rPr lang="it-IT"/>
              <a:pPr>
                <a:defRPr/>
              </a:pPr>
              <a:t>‹N›</a:t>
            </a:fld>
            <a:endParaRPr lang="it-IT"/>
          </a:p>
        </p:txBody>
      </p:sp>
    </p:spTree>
    <p:extLst>
      <p:ext uri="{BB962C8B-B14F-4D97-AF65-F5344CB8AC3E}">
        <p14:creationId xmlns:p14="http://schemas.microsoft.com/office/powerpoint/2010/main" val="26853590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r>
              <a:rPr lang="it-IT"/>
              <a:t>www.lucianomeddi.eu</a:t>
            </a:r>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EF1D7D7-4D88-49C5-8701-206BE97E4521}" type="slidenum">
              <a:rPr lang="it-IT"/>
              <a:pPr>
                <a:defRPr/>
              </a:pPr>
              <a:t>‹N›</a:t>
            </a:fld>
            <a:endParaRPr lang="it-IT"/>
          </a:p>
        </p:txBody>
      </p:sp>
    </p:spTree>
    <p:extLst>
      <p:ext uri="{BB962C8B-B14F-4D97-AF65-F5344CB8AC3E}">
        <p14:creationId xmlns:p14="http://schemas.microsoft.com/office/powerpoint/2010/main" val="426762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791744" y="260648"/>
            <a:ext cx="7768709" cy="1143000"/>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p:spPr>
        <p:txBody>
          <a:bodyPr/>
          <a:lstStyle>
            <a:lvl1pPr algn="r">
              <a:defRPr sz="3200">
                <a:solidFill>
                  <a:schemeClr val="accent2"/>
                </a:solidFill>
                <a:latin typeface="Britannic Bold" panose="020B0903060703020204" pitchFamily="34" charset="0"/>
              </a:defRPr>
            </a:lvl1pPr>
          </a:lstStyle>
          <a:p>
            <a:r>
              <a:rPr lang="it-IT" dirty="0"/>
              <a:t>Fare clic per modificare </a:t>
            </a:r>
            <a:br>
              <a:rPr lang="it-IT" dirty="0"/>
            </a:br>
            <a:r>
              <a:rPr lang="it-IT" dirty="0"/>
              <a:t>lo stile del titolo</a:t>
            </a:r>
          </a:p>
        </p:txBody>
      </p:sp>
      <p:sp>
        <p:nvSpPr>
          <p:cNvPr id="3" name="Segnaposto contenuto 2"/>
          <p:cNvSpPr>
            <a:spLocks noGrp="1"/>
          </p:cNvSpPr>
          <p:nvPr>
            <p:ph idx="1"/>
          </p:nvPr>
        </p:nvSpPr>
        <p:spPr>
          <a:xfrm>
            <a:off x="1775520" y="1628776"/>
            <a:ext cx="9806880" cy="4525963"/>
          </a:xfrm>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a:xfrm>
            <a:off x="1775519" y="6245225"/>
            <a:ext cx="7008648" cy="476250"/>
          </a:xfrm>
        </p:spPr>
        <p:txBody>
          <a:bodyPr/>
          <a:lstStyle>
            <a:lvl1pPr>
              <a:defRPr/>
            </a:lvl1pPr>
          </a:lstStyle>
          <a:p>
            <a:pPr>
              <a:defRPr/>
            </a:pPr>
            <a:r>
              <a:rPr lang="it-IT" dirty="0"/>
              <a:t>www.lucianomeddi.eu</a:t>
            </a:r>
          </a:p>
        </p:txBody>
      </p:sp>
      <p:sp>
        <p:nvSpPr>
          <p:cNvPr id="5" name="Segnaposto numero diapositiva 5"/>
          <p:cNvSpPr>
            <a:spLocks noGrp="1"/>
          </p:cNvSpPr>
          <p:nvPr>
            <p:ph type="sldNum" sz="quarter" idx="11"/>
          </p:nvPr>
        </p:nvSpPr>
        <p:spPr/>
        <p:txBody>
          <a:bodyPr/>
          <a:lstStyle>
            <a:lvl1pPr>
              <a:defRPr/>
            </a:lvl1pPr>
          </a:lstStyle>
          <a:p>
            <a:pPr>
              <a:defRPr/>
            </a:pPr>
            <a:fld id="{25BC34F4-02C1-410C-953D-B77F6D94B61F}" type="slidenum">
              <a:rPr lang="it-IT"/>
              <a:pPr>
                <a:defRPr/>
              </a:pPr>
              <a:t>‹N›</a:t>
            </a:fld>
            <a:endParaRPr lang="it-IT"/>
          </a:p>
        </p:txBody>
      </p:sp>
      <p:sp>
        <p:nvSpPr>
          <p:cNvPr id="6" name="CasellaDiTesto 5"/>
          <p:cNvSpPr txBox="1"/>
          <p:nvPr userDrawn="1"/>
        </p:nvSpPr>
        <p:spPr>
          <a:xfrm>
            <a:off x="47328" y="3212977"/>
            <a:ext cx="1344149" cy="2492990"/>
          </a:xfrm>
          <a:prstGeom prst="rect">
            <a:avLst/>
          </a:prstGeom>
          <a:solidFill>
            <a:schemeClr val="bg1">
              <a:lumMod val="95000"/>
            </a:schemeClr>
          </a:solidFill>
        </p:spPr>
        <p:txBody>
          <a:bodyPr wrap="square" rtlCol="0">
            <a:spAutoFit/>
          </a:bodyPr>
          <a:lstStyle/>
          <a:p>
            <a:pPr marL="0" indent="0">
              <a:buNone/>
            </a:pPr>
            <a:r>
              <a:rPr lang="it-IT" sz="1200" b="1" dirty="0" smtClean="0"/>
              <a:t>1. La missione è trinitaria</a:t>
            </a:r>
          </a:p>
          <a:p>
            <a:pPr marL="0" indent="0">
              <a:buNone/>
            </a:pPr>
            <a:r>
              <a:rPr lang="it-IT" sz="1200" b="1" dirty="0" smtClean="0"/>
              <a:t>2. Lo Spirito soggetto missionario</a:t>
            </a:r>
          </a:p>
          <a:p>
            <a:pPr marL="0" indent="0">
              <a:buNone/>
            </a:pPr>
            <a:r>
              <a:rPr lang="it-IT" sz="1200" b="1" dirty="0" smtClean="0"/>
              <a:t>3. La ricerca delle vie missionarie</a:t>
            </a:r>
          </a:p>
          <a:p>
            <a:pPr marL="0" indent="0">
              <a:buNone/>
            </a:pPr>
            <a:r>
              <a:rPr lang="it-IT" sz="1200" b="1" dirty="0" smtClean="0"/>
              <a:t>4. La missione dello Spirito</a:t>
            </a:r>
          </a:p>
          <a:p>
            <a:pPr marL="0" indent="0">
              <a:buNone/>
            </a:pPr>
            <a:r>
              <a:rPr lang="it-IT" sz="1200" b="1" dirty="0" smtClean="0"/>
              <a:t>5. La via mistica della missione </a:t>
            </a:r>
          </a:p>
        </p:txBody>
      </p:sp>
      <p:pic>
        <p:nvPicPr>
          <p:cNvPr id="8" name="Picture 2" descr="https://www.missioitalia.it/wp-content/uploads/2019/05/assisie.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2789" t="1587" r="12443" b="26984"/>
          <a:stretch/>
        </p:blipFill>
        <p:spPr bwMode="auto">
          <a:xfrm>
            <a:off x="1775519" y="-25152"/>
            <a:ext cx="1728192"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5760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r>
              <a:rPr lang="it-IT"/>
              <a:t>www.lucianomeddi.eu</a:t>
            </a:r>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D302AA2-5041-4A61-BBE3-B326C6C4B52B}" type="slidenum">
              <a:rPr lang="it-IT"/>
              <a:pPr>
                <a:defRPr/>
              </a:pPr>
              <a:t>‹N›</a:t>
            </a:fld>
            <a:endParaRPr lang="it-IT"/>
          </a:p>
        </p:txBody>
      </p:sp>
    </p:spTree>
    <p:extLst>
      <p:ext uri="{BB962C8B-B14F-4D97-AF65-F5344CB8AC3E}">
        <p14:creationId xmlns:p14="http://schemas.microsoft.com/office/powerpoint/2010/main" val="311395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it-IT"/>
              <a:t>www.lucianomeddi.eu</a:t>
            </a:r>
          </a:p>
        </p:txBody>
      </p:sp>
      <p:sp>
        <p:nvSpPr>
          <p:cNvPr id="8" name="Footer Placeholder 7"/>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9" name="Slide Number Placeholder 8"/>
          <p:cNvSpPr>
            <a:spLocks noGrp="1"/>
          </p:cNvSpPr>
          <p:nvPr>
            <p:ph type="sldNum" sz="quarter" idx="12"/>
          </p:nvPr>
        </p:nvSpPr>
        <p:spPr/>
        <p:txBody>
          <a:bodyPr/>
          <a:lstStyle>
            <a:lvl1pPr>
              <a:defRPr/>
            </a:lvl1pPr>
          </a:lstStyle>
          <a:p>
            <a:pPr>
              <a:defRPr/>
            </a:pPr>
            <a:fld id="{8CC6CA9E-4E5B-4846-8694-32235A9DE9E9}" type="slidenum">
              <a:rPr lang="it-IT"/>
              <a:pPr>
                <a:defRPr/>
              </a:pPr>
              <a:t>‹N›</a:t>
            </a:fld>
            <a:endParaRPr lang="it-IT"/>
          </a:p>
        </p:txBody>
      </p:sp>
    </p:spTree>
    <p:extLst>
      <p:ext uri="{BB962C8B-B14F-4D97-AF65-F5344CB8AC3E}">
        <p14:creationId xmlns:p14="http://schemas.microsoft.com/office/powerpoint/2010/main" val="62611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r>
              <a:rPr lang="it-IT"/>
              <a:t>www.lucianomeddi.eu</a:t>
            </a:r>
          </a:p>
        </p:txBody>
      </p:sp>
      <p:sp>
        <p:nvSpPr>
          <p:cNvPr id="4" name="Footer Placeholder 3"/>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5" name="Slide Number Placeholder 4"/>
          <p:cNvSpPr>
            <a:spLocks noGrp="1"/>
          </p:cNvSpPr>
          <p:nvPr>
            <p:ph type="sldNum" sz="quarter" idx="12"/>
          </p:nvPr>
        </p:nvSpPr>
        <p:spPr/>
        <p:txBody>
          <a:bodyPr/>
          <a:lstStyle>
            <a:lvl1pPr>
              <a:defRPr/>
            </a:lvl1pPr>
          </a:lstStyle>
          <a:p>
            <a:pPr>
              <a:defRPr/>
            </a:pPr>
            <a:fld id="{8FE6033F-B401-4DB2-B2F4-F363BEBAC605}" type="slidenum">
              <a:rPr lang="it-IT"/>
              <a:pPr>
                <a:defRPr/>
              </a:pPr>
              <a:t>‹N›</a:t>
            </a:fld>
            <a:endParaRPr lang="it-IT"/>
          </a:p>
        </p:txBody>
      </p:sp>
    </p:spTree>
    <p:extLst>
      <p:ext uri="{BB962C8B-B14F-4D97-AF65-F5344CB8AC3E}">
        <p14:creationId xmlns:p14="http://schemas.microsoft.com/office/powerpoint/2010/main" val="401846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it-IT"/>
              <a:t>www.lucianomeddi.eu</a:t>
            </a:r>
          </a:p>
        </p:txBody>
      </p:sp>
      <p:sp>
        <p:nvSpPr>
          <p:cNvPr id="3" name="Footer Placeholder 2"/>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4" name="Slide Number Placeholder 3"/>
          <p:cNvSpPr>
            <a:spLocks noGrp="1"/>
          </p:cNvSpPr>
          <p:nvPr>
            <p:ph type="sldNum" sz="quarter" idx="12"/>
          </p:nvPr>
        </p:nvSpPr>
        <p:spPr/>
        <p:txBody>
          <a:bodyPr/>
          <a:lstStyle>
            <a:lvl1pPr>
              <a:defRPr/>
            </a:lvl1pPr>
          </a:lstStyle>
          <a:p>
            <a:pPr>
              <a:defRPr/>
            </a:pPr>
            <a:fld id="{13BE8DCF-8673-4996-98EC-6093014BA42E}" type="slidenum">
              <a:rPr lang="it-IT"/>
              <a:pPr>
                <a:defRPr/>
              </a:pPr>
              <a:t>‹N›</a:t>
            </a:fld>
            <a:endParaRPr lang="it-IT"/>
          </a:p>
        </p:txBody>
      </p:sp>
    </p:spTree>
    <p:extLst>
      <p:ext uri="{BB962C8B-B14F-4D97-AF65-F5344CB8AC3E}">
        <p14:creationId xmlns:p14="http://schemas.microsoft.com/office/powerpoint/2010/main" val="1170246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it-IT"/>
              <a:t>www.lucianomeddi.eu</a:t>
            </a:r>
          </a:p>
        </p:txBody>
      </p:sp>
      <p:sp>
        <p:nvSpPr>
          <p:cNvPr id="6" name="Footer Placeholder 5"/>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7" name="Slide Number Placeholder 6"/>
          <p:cNvSpPr>
            <a:spLocks noGrp="1"/>
          </p:cNvSpPr>
          <p:nvPr>
            <p:ph type="sldNum" sz="quarter" idx="12"/>
          </p:nvPr>
        </p:nvSpPr>
        <p:spPr/>
        <p:txBody>
          <a:bodyPr/>
          <a:lstStyle>
            <a:lvl1pPr>
              <a:defRPr/>
            </a:lvl1pPr>
          </a:lstStyle>
          <a:p>
            <a:pPr>
              <a:defRPr/>
            </a:pPr>
            <a:fld id="{9AFD236E-DB55-4C29-AAE4-7E5C46AB12A5}" type="slidenum">
              <a:rPr lang="it-IT"/>
              <a:pPr>
                <a:defRPr/>
              </a:pPr>
              <a:t>‹N›</a:t>
            </a:fld>
            <a:endParaRPr lang="it-IT"/>
          </a:p>
        </p:txBody>
      </p:sp>
    </p:spTree>
    <p:extLst>
      <p:ext uri="{BB962C8B-B14F-4D97-AF65-F5344CB8AC3E}">
        <p14:creationId xmlns:p14="http://schemas.microsoft.com/office/powerpoint/2010/main" val="1396008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it-IT"/>
              <a:t>www.lucianomeddi.eu</a:t>
            </a:r>
          </a:p>
        </p:txBody>
      </p:sp>
      <p:sp>
        <p:nvSpPr>
          <p:cNvPr id="6" name="Footer Placeholder 5"/>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7" name="Slide Number Placeholder 6"/>
          <p:cNvSpPr>
            <a:spLocks noGrp="1"/>
          </p:cNvSpPr>
          <p:nvPr>
            <p:ph type="sldNum" sz="quarter" idx="12"/>
          </p:nvPr>
        </p:nvSpPr>
        <p:spPr/>
        <p:txBody>
          <a:bodyPr/>
          <a:lstStyle>
            <a:lvl1pPr>
              <a:defRPr/>
            </a:lvl1pPr>
          </a:lstStyle>
          <a:p>
            <a:pPr>
              <a:defRPr/>
            </a:pPr>
            <a:fld id="{B6A80577-78A6-4880-B15C-CBBEC160531D}" type="slidenum">
              <a:rPr lang="it-IT"/>
              <a:pPr>
                <a:defRPr/>
              </a:pPr>
              <a:t>‹N›</a:t>
            </a:fld>
            <a:endParaRPr lang="it-IT"/>
          </a:p>
        </p:txBody>
      </p:sp>
    </p:spTree>
    <p:extLst>
      <p:ext uri="{BB962C8B-B14F-4D97-AF65-F5344CB8AC3E}">
        <p14:creationId xmlns:p14="http://schemas.microsoft.com/office/powerpoint/2010/main" val="623337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it-IT"/>
              <a:t>www.lucianomeddi.eu</a:t>
            </a:r>
          </a:p>
        </p:txBody>
      </p:sp>
      <p:sp>
        <p:nvSpPr>
          <p:cNvPr id="5" name="Footer Placeholder 4"/>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F0E80684-004B-482C-A6C3-7A166EA9D53A}" type="slidenum">
              <a:rPr lang="it-IT"/>
              <a:pPr>
                <a:defRPr/>
              </a:pPr>
              <a:t>‹N›</a:t>
            </a:fld>
            <a:endParaRPr lang="it-IT"/>
          </a:p>
        </p:txBody>
      </p:sp>
    </p:spTree>
    <p:extLst>
      <p:ext uri="{BB962C8B-B14F-4D97-AF65-F5344CB8AC3E}">
        <p14:creationId xmlns:p14="http://schemas.microsoft.com/office/powerpoint/2010/main" val="645212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645718" y="1600201"/>
            <a:ext cx="473831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6816080" y="1600201"/>
            <a:ext cx="476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data 3"/>
          <p:cNvSpPr>
            <a:spLocks noGrp="1"/>
          </p:cNvSpPr>
          <p:nvPr>
            <p:ph type="dt" sz="half" idx="10"/>
          </p:nvPr>
        </p:nvSpPr>
        <p:spPr/>
        <p:txBody>
          <a:bodyPr/>
          <a:lstStyle>
            <a:lvl1pPr>
              <a:defRPr/>
            </a:lvl1pPr>
          </a:lstStyle>
          <a:p>
            <a:pPr>
              <a:defRPr/>
            </a:pPr>
            <a:r>
              <a:rPr lang="it-IT"/>
              <a:t>www.lucianomeddi.eu</a:t>
            </a:r>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E274ECB-BD08-4A8B-A426-4B63460EDEC5}" type="slidenum">
              <a:rPr lang="it-IT"/>
              <a:pPr>
                <a:defRPr/>
              </a:pPr>
              <a:t>‹N›</a:t>
            </a:fld>
            <a:endParaRPr lang="it-IT"/>
          </a:p>
        </p:txBody>
      </p:sp>
      <p:pic>
        <p:nvPicPr>
          <p:cNvPr id="10" name="Picture 8" descr="titolo_urbaniana_it"/>
          <p:cNvPicPr>
            <a:picLocks noChangeAspect="1" noChangeArrowheads="1"/>
          </p:cNvPicPr>
          <p:nvPr userDrawn="1"/>
        </p:nvPicPr>
        <p:blipFill>
          <a:blip r:embed="rId2">
            <a:extLst>
              <a:ext uri="{28A0092B-C50C-407E-A947-70E740481C1C}">
                <a14:useLocalDpi xmlns:a14="http://schemas.microsoft.com/office/drawing/2010/main" val="0"/>
              </a:ext>
            </a:extLst>
          </a:blip>
          <a:srcRect t="13741"/>
          <a:stretch>
            <a:fillRect/>
          </a:stretch>
        </p:blipFill>
        <p:spPr bwMode="auto">
          <a:xfrm>
            <a:off x="27914" y="15976"/>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olo 1"/>
          <p:cNvSpPr>
            <a:spLocks noGrp="1"/>
          </p:cNvSpPr>
          <p:nvPr>
            <p:ph type="title" hasCustomPrompt="1"/>
          </p:nvPr>
        </p:nvSpPr>
        <p:spPr>
          <a:xfrm>
            <a:off x="4007768" y="260648"/>
            <a:ext cx="7552685" cy="1143000"/>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p:spPr>
        <p:txBody>
          <a:bodyPr/>
          <a:lstStyle>
            <a:lvl1pPr algn="r">
              <a:defRPr sz="3200">
                <a:solidFill>
                  <a:schemeClr val="accent6"/>
                </a:solidFill>
                <a:latin typeface="Britannic Bold" panose="020B0903060703020204" pitchFamily="34" charset="0"/>
              </a:defRPr>
            </a:lvl1pPr>
          </a:lstStyle>
          <a:p>
            <a:r>
              <a:rPr lang="it-IT" dirty="0"/>
              <a:t>Fare clic per modificare </a:t>
            </a:r>
            <a:br>
              <a:rPr lang="it-IT" dirty="0"/>
            </a:br>
            <a:r>
              <a:rPr lang="it-IT" dirty="0"/>
              <a:t>lo stile del titolo</a:t>
            </a:r>
          </a:p>
        </p:txBody>
      </p:sp>
      <p:sp>
        <p:nvSpPr>
          <p:cNvPr id="14" name="CasellaDiTesto 13"/>
          <p:cNvSpPr txBox="1"/>
          <p:nvPr userDrawn="1"/>
        </p:nvSpPr>
        <p:spPr>
          <a:xfrm>
            <a:off x="47328" y="3212977"/>
            <a:ext cx="1344149" cy="2677656"/>
          </a:xfrm>
          <a:prstGeom prst="rect">
            <a:avLst/>
          </a:prstGeom>
          <a:solidFill>
            <a:schemeClr val="bg1">
              <a:lumMod val="95000"/>
            </a:schemeClr>
          </a:solidFill>
        </p:spPr>
        <p:txBody>
          <a:bodyPr wrap="square" rtlCol="0">
            <a:spAutoFit/>
          </a:bodyPr>
          <a:lstStyle/>
          <a:p>
            <a:pPr marL="0" indent="0">
              <a:buNone/>
            </a:pPr>
            <a:r>
              <a:rPr lang="it-IT" sz="1200" b="1" dirty="0" smtClean="0"/>
              <a:t>1. Avviso ai «naviganti spirituali»</a:t>
            </a:r>
          </a:p>
          <a:p>
            <a:pPr marL="0" indent="0">
              <a:buNone/>
            </a:pPr>
            <a:r>
              <a:rPr lang="it-IT" sz="1200" b="1" dirty="0" smtClean="0"/>
              <a:t>2. Il rinnovamento missionario del Vaticano II</a:t>
            </a:r>
          </a:p>
          <a:p>
            <a:pPr marL="0" indent="0">
              <a:buNone/>
            </a:pPr>
            <a:r>
              <a:rPr lang="it-IT" sz="1200" b="1" dirty="0" smtClean="0"/>
              <a:t>3. Lo Spirito Santo protagonista della Missione</a:t>
            </a:r>
          </a:p>
          <a:p>
            <a:pPr marL="0" indent="0">
              <a:buNone/>
            </a:pPr>
            <a:r>
              <a:rPr lang="it-IT" sz="1200" b="1" dirty="0" smtClean="0"/>
              <a:t>4.</a:t>
            </a:r>
            <a:r>
              <a:rPr lang="it-IT" sz="1200" b="1" baseline="0" dirty="0" smtClean="0"/>
              <a:t> </a:t>
            </a:r>
            <a:r>
              <a:rPr lang="it-IT" sz="1200" b="1" dirty="0" smtClean="0"/>
              <a:t>La missione attiva lo Spirito e le sue energie</a:t>
            </a:r>
          </a:p>
        </p:txBody>
      </p:sp>
      <p:pic>
        <p:nvPicPr>
          <p:cNvPr id="12" name="Picture 2" descr="https://www.missioitalia.it/wp-content/uploads/2019/05/assisie.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22789" t="1587" r="12443" b="26984"/>
          <a:stretch/>
        </p:blipFill>
        <p:spPr bwMode="auto">
          <a:xfrm>
            <a:off x="1775519" y="-25152"/>
            <a:ext cx="1728192"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518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1" name="Rectangle 3"/>
          <p:cNvSpPr>
            <a:spLocks noGrp="1" noChangeArrowheads="1"/>
          </p:cNvSpPr>
          <p:nvPr>
            <p:ph type="title"/>
          </p:nvPr>
        </p:nvSpPr>
        <p:spPr bwMode="auto">
          <a:xfrm>
            <a:off x="1678517" y="0"/>
            <a:ext cx="990388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2052" name="Rectangle 4"/>
          <p:cNvSpPr>
            <a:spLocks noGrp="1" noChangeArrowheads="1"/>
          </p:cNvSpPr>
          <p:nvPr>
            <p:ph type="body" idx="1"/>
          </p:nvPr>
        </p:nvSpPr>
        <p:spPr bwMode="auto">
          <a:xfrm>
            <a:off x="1583267" y="1628776"/>
            <a:ext cx="999913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0"/>
            <a:r>
              <a:rPr lang="it-IT" dirty="0"/>
              <a:t>Quinto livello</a:t>
            </a:r>
          </a:p>
        </p:txBody>
      </p:sp>
      <p:sp>
        <p:nvSpPr>
          <p:cNvPr id="4101" name="Rectangle 5"/>
          <p:cNvSpPr>
            <a:spLocks noGrp="1" noChangeArrowheads="1"/>
          </p:cNvSpPr>
          <p:nvPr>
            <p:ph type="dt" sz="half" idx="2"/>
          </p:nvPr>
        </p:nvSpPr>
        <p:spPr bwMode="auto">
          <a:xfrm>
            <a:off x="1583267" y="6245225"/>
            <a:ext cx="7200900" cy="476250"/>
          </a:xfrm>
          <a:prstGeom prst="rect">
            <a:avLst/>
          </a:prstGeom>
          <a:solidFill>
            <a:srgbClr val="FFFF00"/>
          </a:solid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pPr>
              <a:defRPr/>
            </a:pPr>
            <a:r>
              <a:rPr lang="it-IT"/>
              <a:t>www.lucianomeddi.eu</a:t>
            </a:r>
            <a:endParaRPr lang="it-IT" dirty="0"/>
          </a:p>
        </p:txBody>
      </p:sp>
      <p:sp>
        <p:nvSpPr>
          <p:cNvPr id="4103" name="Rectangle 7"/>
          <p:cNvSpPr>
            <a:spLocks noGrp="1" noChangeArrowheads="1"/>
          </p:cNvSpPr>
          <p:nvPr>
            <p:ph type="sldNum" sz="quarter" idx="4"/>
          </p:nvPr>
        </p:nvSpPr>
        <p:spPr bwMode="auto">
          <a:xfrm>
            <a:off x="9935634" y="6245225"/>
            <a:ext cx="1646767" cy="476250"/>
          </a:xfrm>
          <a:prstGeom prst="rect">
            <a:avLst/>
          </a:prstGeom>
          <a:solidFill>
            <a:srgbClr val="FFFF00"/>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chemeClr val="tx1"/>
                </a:solidFill>
              </a:defRPr>
            </a:lvl1pPr>
          </a:lstStyle>
          <a:p>
            <a:pPr>
              <a:defRPr/>
            </a:pPr>
            <a:fld id="{74D7DE19-6792-44C8-A36C-A67019952939}" type="slidenum">
              <a:rPr lang="it-IT"/>
              <a:pPr>
                <a:defRPr/>
              </a:pPr>
              <a:t>‹N›</a:t>
            </a:fld>
            <a:endParaRPr lang="it-IT"/>
          </a:p>
        </p:txBody>
      </p:sp>
      <p:pic>
        <p:nvPicPr>
          <p:cNvPr id="2055" name="Picture 8" descr="titolo_urbaniana_it"/>
          <p:cNvPicPr>
            <a:picLocks noChangeAspect="1" noChangeArrowheads="1"/>
          </p:cNvPicPr>
          <p:nvPr/>
        </p:nvPicPr>
        <p:blipFill>
          <a:blip r:embed="rId12">
            <a:extLst>
              <a:ext uri="{28A0092B-C50C-407E-A947-70E740481C1C}">
                <a14:useLocalDpi xmlns:a14="http://schemas.microsoft.com/office/drawing/2010/main" val="0"/>
              </a:ext>
            </a:extLst>
          </a:blip>
          <a:srcRect t="13741"/>
          <a:stretch>
            <a:fillRect/>
          </a:stretch>
        </p:blipFill>
        <p:spPr bwMode="auto">
          <a:xfrm>
            <a:off x="7692" y="1"/>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Lst>
  <p:hf hdr="0"/>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Rounded MT Bold" pitchFamily="34" charset="0"/>
          <a:cs typeface="Arial" charset="0"/>
        </a:defRPr>
      </a:lvl2pPr>
      <a:lvl3pPr algn="l" rtl="0" eaLnBrk="0" fontAlgn="base" hangingPunct="0">
        <a:spcBef>
          <a:spcPct val="0"/>
        </a:spcBef>
        <a:spcAft>
          <a:spcPct val="0"/>
        </a:spcAft>
        <a:defRPr sz="4000">
          <a:solidFill>
            <a:schemeClr val="tx1"/>
          </a:solidFill>
          <a:latin typeface="Arial Rounded MT Bold" pitchFamily="34" charset="0"/>
          <a:cs typeface="Arial" charset="0"/>
        </a:defRPr>
      </a:lvl3pPr>
      <a:lvl4pPr algn="l" rtl="0" eaLnBrk="0" fontAlgn="base" hangingPunct="0">
        <a:spcBef>
          <a:spcPct val="0"/>
        </a:spcBef>
        <a:spcAft>
          <a:spcPct val="0"/>
        </a:spcAft>
        <a:defRPr sz="4000">
          <a:solidFill>
            <a:schemeClr val="tx1"/>
          </a:solidFill>
          <a:latin typeface="Arial Rounded MT Bold" pitchFamily="34" charset="0"/>
          <a:cs typeface="Arial" charset="0"/>
        </a:defRPr>
      </a:lvl4pPr>
      <a:lvl5pPr algn="l" rtl="0" eaLnBrk="0" fontAlgn="base" hangingPunct="0">
        <a:spcBef>
          <a:spcPct val="0"/>
        </a:spcBef>
        <a:spcAft>
          <a:spcPct val="0"/>
        </a:spcAft>
        <a:defRPr sz="4000">
          <a:solidFill>
            <a:schemeClr val="tx1"/>
          </a:solidFill>
          <a:latin typeface="Arial Rounded MT Bold" pitchFamily="34" charset="0"/>
          <a:cs typeface="Arial" charset="0"/>
        </a:defRPr>
      </a:lvl5pPr>
      <a:lvl6pPr marL="457200" algn="l" rtl="0" fontAlgn="base">
        <a:spcBef>
          <a:spcPct val="0"/>
        </a:spcBef>
        <a:spcAft>
          <a:spcPct val="0"/>
        </a:spcAft>
        <a:defRPr sz="4000">
          <a:solidFill>
            <a:srgbClr val="FFFF00"/>
          </a:solidFill>
          <a:latin typeface="Arial Rounded MT Bold" pitchFamily="34" charset="0"/>
          <a:cs typeface="Arial" charset="0"/>
        </a:defRPr>
      </a:lvl6pPr>
      <a:lvl7pPr marL="914400" algn="l" rtl="0" fontAlgn="base">
        <a:spcBef>
          <a:spcPct val="0"/>
        </a:spcBef>
        <a:spcAft>
          <a:spcPct val="0"/>
        </a:spcAft>
        <a:defRPr sz="4000">
          <a:solidFill>
            <a:srgbClr val="FFFF00"/>
          </a:solidFill>
          <a:latin typeface="Arial Rounded MT Bold" pitchFamily="34" charset="0"/>
          <a:cs typeface="Arial" charset="0"/>
        </a:defRPr>
      </a:lvl7pPr>
      <a:lvl8pPr marL="1371600" algn="l" rtl="0" fontAlgn="base">
        <a:spcBef>
          <a:spcPct val="0"/>
        </a:spcBef>
        <a:spcAft>
          <a:spcPct val="0"/>
        </a:spcAft>
        <a:defRPr sz="4000">
          <a:solidFill>
            <a:srgbClr val="FFFF00"/>
          </a:solidFill>
          <a:latin typeface="Arial Rounded MT Bold" pitchFamily="34" charset="0"/>
          <a:cs typeface="Arial" charset="0"/>
        </a:defRPr>
      </a:lvl8pPr>
      <a:lvl9pPr marL="1828800" algn="l" rtl="0" fontAlgn="base">
        <a:spcBef>
          <a:spcPct val="0"/>
        </a:spcBef>
        <a:spcAft>
          <a:spcPct val="0"/>
        </a:spcAft>
        <a:defRPr sz="4000">
          <a:solidFill>
            <a:srgbClr val="FFFF00"/>
          </a:solidFill>
          <a:latin typeface="Arial Rounded MT Bold"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Segnaposto titolo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3075" name="Segnaposto testo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it-IT"/>
              <a:t>www.lucianomeddi.eu</a:t>
            </a:r>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D7CF13D-2971-4B73-887E-1473D5152038}"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vatican.va/archive/hist_councils/ii_vatican_council/documents/vat-ii_const_19631204_sacrosanctum-concilium_it.html#_ftn15" TargetMode="External"/><Relationship Id="rId2" Type="http://schemas.openxmlformats.org/officeDocument/2006/relationships/hyperlink" Target="http://www.vatican.va/archive/hist_councils/ii_vatican_council/documents/vat-ii_const_19631204_sacrosanctum-concilium_it.html#_ftn14"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ucianomeddi.eu/index.php/lo-spirito-nella-mission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11"/>
          </p:nvPr>
        </p:nvSpPr>
        <p:spPr>
          <a:xfrm>
            <a:off x="8077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7EA07A1-97AF-4C7D-B29A-6DB0DD6F593E}" type="slidenum">
              <a:rPr lang="it-IT" b="0" smtClean="0"/>
              <a:pPr eaLnBrk="1" hangingPunct="1"/>
              <a:t>1</a:t>
            </a:fld>
            <a:endParaRPr lang="it-IT" b="0"/>
          </a:p>
        </p:txBody>
      </p:sp>
      <p:sp>
        <p:nvSpPr>
          <p:cNvPr id="12291" name="Rectangle 2"/>
          <p:cNvSpPr>
            <a:spLocks noGrp="1" noChangeArrowheads="1"/>
          </p:cNvSpPr>
          <p:nvPr>
            <p:ph type="ctrTitle" idx="4294967295"/>
          </p:nvPr>
        </p:nvSpPr>
        <p:spPr>
          <a:xfrm>
            <a:off x="2423592" y="1196752"/>
            <a:ext cx="3536265" cy="4896544"/>
          </a:xfrm>
          <a:noFill/>
        </p:spPr>
        <p:txBody>
          <a:bodyPr>
            <a:normAutofit/>
          </a:bodyPr>
          <a:lstStyle/>
          <a:p>
            <a:pPr>
              <a:spcBef>
                <a:spcPts val="1200"/>
              </a:spcBef>
              <a:spcAft>
                <a:spcPts val="0"/>
              </a:spcAft>
            </a:pPr>
            <a:r>
              <a:rPr lang="it-IT" sz="36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La missione </a:t>
            </a:r>
            <a:r>
              <a:rPr lang="it-IT" sz="36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sz="36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36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dello </a:t>
            </a:r>
            <a:r>
              <a:rPr lang="it-IT" sz="36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Spirito, </a:t>
            </a:r>
            <a:br>
              <a:rPr lang="it-IT" sz="36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36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la missione  </a:t>
            </a:r>
            <a:r>
              <a:rPr lang="it-IT" sz="36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sz="36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36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nello </a:t>
            </a:r>
            <a:r>
              <a:rPr lang="it-IT" sz="36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Spirito </a:t>
            </a:r>
            <a:br>
              <a:rPr lang="it-IT" sz="36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36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t>
            </a:r>
            <a:r>
              <a:rPr lang="it-IT"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48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sz="48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1800" b="1" dirty="0">
                <a:latin typeface="Calibri" panose="020F0502020204030204" pitchFamily="34" charset="0"/>
                <a:ea typeface="Calibri" panose="020F0502020204030204" pitchFamily="34" charset="0"/>
                <a:cs typeface="Times New Roman" panose="02020603050405020304" pitchFamily="18" charset="0"/>
              </a:rPr>
              <a:t>intervento di don Luciano MEDDI </a:t>
            </a:r>
            <a:r>
              <a:rPr lang="it-IT" sz="1800" b="1" dirty="0" smtClean="0">
                <a:latin typeface="Calibri" panose="020F0502020204030204" pitchFamily="34" charset="0"/>
                <a:ea typeface="Calibri" panose="020F0502020204030204" pitchFamily="34" charset="0"/>
                <a:cs typeface="Times New Roman" panose="02020603050405020304" pitchFamily="18" charset="0"/>
              </a:rPr>
              <a:t/>
            </a:r>
            <a:br>
              <a:rPr lang="it-IT" sz="1800" b="1" dirty="0" smtClean="0">
                <a:latin typeface="Calibri" panose="020F0502020204030204" pitchFamily="34" charset="0"/>
                <a:ea typeface="Calibri" panose="020F0502020204030204" pitchFamily="34" charset="0"/>
                <a:cs typeface="Times New Roman" panose="02020603050405020304" pitchFamily="18" charset="0"/>
              </a:rPr>
            </a:br>
            <a:r>
              <a:rPr lang="it-IT" sz="1800" b="1" dirty="0">
                <a:latin typeface="Calibri" panose="020F0502020204030204" pitchFamily="34" charset="0"/>
                <a:ea typeface="Calibri" panose="020F0502020204030204" pitchFamily="34" charset="0"/>
                <a:cs typeface="Times New Roman" panose="02020603050405020304" pitchFamily="18" charset="0"/>
              </a:rPr>
              <a:t>alla 17 settimana di formazione e spiritualità missionaria  “Battezzati e inviati</a:t>
            </a:r>
            <a:r>
              <a:rPr lang="it-IT" sz="1800" b="1" dirty="0" smtClean="0">
                <a:latin typeface="Calibri" panose="020F0502020204030204" pitchFamily="34" charset="0"/>
                <a:ea typeface="Calibri" panose="020F0502020204030204" pitchFamily="34" charset="0"/>
                <a:cs typeface="Times New Roman" panose="02020603050405020304" pitchFamily="18" charset="0"/>
              </a:rPr>
              <a:t>”. </a:t>
            </a:r>
            <a:r>
              <a:rPr lang="it-IT" sz="1800" b="1" dirty="0">
                <a:latin typeface="Calibri" panose="020F0502020204030204" pitchFamily="34" charset="0"/>
                <a:ea typeface="Calibri" panose="020F0502020204030204" pitchFamily="34" charset="0"/>
                <a:cs typeface="Times New Roman" panose="02020603050405020304" pitchFamily="18" charset="0"/>
              </a:rPr>
              <a:t>Assisi 29 </a:t>
            </a:r>
            <a:r>
              <a:rPr lang="it-IT" sz="1800" b="1" dirty="0" smtClean="0">
                <a:latin typeface="Calibri" panose="020F0502020204030204" pitchFamily="34" charset="0"/>
                <a:ea typeface="Calibri" panose="020F0502020204030204" pitchFamily="34" charset="0"/>
                <a:cs typeface="Times New Roman" panose="02020603050405020304" pitchFamily="18" charset="0"/>
              </a:rPr>
              <a:t>agosto </a:t>
            </a:r>
            <a:r>
              <a:rPr lang="it-IT" sz="1800" b="1" dirty="0">
                <a:latin typeface="Calibri" panose="020F0502020204030204" pitchFamily="34" charset="0"/>
                <a:ea typeface="Calibri" panose="020F0502020204030204" pitchFamily="34" charset="0"/>
                <a:cs typeface="Times New Roman" panose="02020603050405020304" pitchFamily="18" charset="0"/>
              </a:rPr>
              <a:t>2019</a:t>
            </a:r>
            <a:endParaRPr lang="it-IT"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294" name="Segnaposto data 2"/>
          <p:cNvSpPr>
            <a:spLocks noGrp="1"/>
          </p:cNvSpPr>
          <p:nvPr>
            <p:ph type="dt"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t>www.lucianomeddi.eu</a:t>
            </a:r>
          </a:p>
        </p:txBody>
      </p:sp>
      <p:pic>
        <p:nvPicPr>
          <p:cNvPr id="4" name="Picture 2" descr="https://www.missioitalia.it/wp-content/uploads/2019/05/assisi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9147" y="1376772"/>
            <a:ext cx="6003583" cy="453650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www.missioitalia.it/wp-content/uploads/2019/05/assisi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6281" y="1412776"/>
            <a:ext cx="6003583" cy="45365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p:txBody>
          <a:bodyPr>
            <a:normAutofit/>
          </a:bodyPr>
          <a:lstStyle/>
          <a:p>
            <a:pPr marL="174625" lvl="2" indent="0">
              <a:buNone/>
            </a:pPr>
            <a:r>
              <a:rPr lang="it-IT" dirty="0" smtClean="0"/>
              <a:t>SC 6</a:t>
            </a:r>
            <a:r>
              <a:rPr lang="it-IT" dirty="0"/>
              <a:t>. Pertanto, come il Cristo fu inviato dal Padre, così anch'egli ha inviato gli apostoli, ripieni di Spirito Santo. Essi, predicando il Vangelo a tutti gli uomini [</a:t>
            </a:r>
            <a:r>
              <a:rPr lang="it-IT" dirty="0">
                <a:hlinkClick r:id="rId2"/>
              </a:rPr>
              <a:t>14</a:t>
            </a:r>
            <a:r>
              <a:rPr lang="it-IT" dirty="0"/>
              <a:t>] , non dovevano limitarsi ad annunciare che il Figlio di Dio con la sua morte e risurrezione ci ha liberati dal potere di Satana [</a:t>
            </a:r>
            <a:r>
              <a:rPr lang="it-IT" dirty="0">
                <a:hlinkClick r:id="rId3"/>
              </a:rPr>
              <a:t>15</a:t>
            </a:r>
            <a:r>
              <a:rPr lang="it-IT" dirty="0"/>
              <a:t>] e dalla morte e ci ha trasferiti nel regno del Padre, bensì dovevano anche attuare l'opera di salvezza che annunziavano, mediante il sacrificio e i sacramenti attorno ai quali gravita tutta la vita liturgica.</a:t>
            </a:r>
            <a:endParaRPr lang="it-IT" sz="2800" dirty="0"/>
          </a:p>
          <a:p>
            <a:endParaRPr lang="it-IT" dirty="0"/>
          </a:p>
        </p:txBody>
      </p:sp>
      <p:sp>
        <p:nvSpPr>
          <p:cNvPr id="6" name="Segnaposto contenuto 5"/>
          <p:cNvSpPr>
            <a:spLocks noGrp="1"/>
          </p:cNvSpPr>
          <p:nvPr>
            <p:ph sz="half" idx="2"/>
          </p:nvPr>
        </p:nvSpPr>
        <p:spPr/>
        <p:txBody>
          <a:bodyPr>
            <a:normAutofit fontScale="85000" lnSpcReduction="20000"/>
          </a:bodyPr>
          <a:lstStyle/>
          <a:p>
            <a:pPr marL="0" indent="0">
              <a:buNone/>
            </a:pPr>
            <a:r>
              <a:rPr lang="it-IT" dirty="0" smtClean="0"/>
              <a:t>GS 40. </a:t>
            </a:r>
            <a:r>
              <a:rPr lang="it-IT" dirty="0"/>
              <a:t>Tutto quello che abbiamo detto a proposito della dignità della persona umana, della comunità degli uomini, del significato profondo della attività umana, costituisce il fondamento del rapporto tra Chiesa e mondo, come pure la base del dialogo fra loro (81</a:t>
            </a:r>
            <a:r>
              <a:rPr lang="it-IT" dirty="0" smtClean="0"/>
              <a:t>)….</a:t>
            </a:r>
            <a:r>
              <a:rPr lang="it-IT" dirty="0"/>
              <a:t> Al tempo stesso essa è persuasa che, per preparare le vie al Vangelo, il mondo può fornirle in vario modo un aiuto prezioso mediante le qualità e l'attività dei singoli o delle società che lo compongono. </a:t>
            </a:r>
          </a:p>
        </p:txBody>
      </p:sp>
      <p:sp>
        <p:nvSpPr>
          <p:cNvPr id="4" name="Segnaposto data 3"/>
          <p:cNvSpPr>
            <a:spLocks noGrp="1"/>
          </p:cNvSpPr>
          <p:nvPr>
            <p:ph type="dt" sz="half" idx="10"/>
          </p:nvPr>
        </p:nvSpPr>
        <p:spPr/>
        <p:txBody>
          <a:bodyPr/>
          <a:lstStyle/>
          <a:p>
            <a:pPr>
              <a:defRPr/>
            </a:pPr>
            <a:r>
              <a:rPr lang="it-IT" dirty="0"/>
              <a:t>www.lucianomeddi.eu</a:t>
            </a:r>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10</a:t>
            </a:fld>
            <a:endParaRPr lang="it-IT"/>
          </a:p>
        </p:txBody>
      </p:sp>
      <p:sp>
        <p:nvSpPr>
          <p:cNvPr id="2" name="Titolo 1"/>
          <p:cNvSpPr>
            <a:spLocks noGrp="1"/>
          </p:cNvSpPr>
          <p:nvPr>
            <p:ph type="title"/>
          </p:nvPr>
        </p:nvSpPr>
        <p:spPr/>
        <p:txBody>
          <a:bodyPr>
            <a:noAutofit/>
          </a:bodyPr>
          <a:lstStyle/>
          <a:p>
            <a:r>
              <a:rPr lang="it-IT" sz="2800" dirty="0" smtClean="0"/>
              <a:t>1. Una </a:t>
            </a:r>
            <a:r>
              <a:rPr lang="it-IT" sz="2800" dirty="0"/>
              <a:t>visione «completa» del rinnovamento </a:t>
            </a:r>
            <a:r>
              <a:rPr lang="it-IT" sz="2800" dirty="0" smtClean="0"/>
              <a:t>missionario del </a:t>
            </a:r>
            <a:r>
              <a:rPr lang="it-IT" sz="2800" dirty="0"/>
              <a:t>Vaticano II</a:t>
            </a:r>
            <a:br>
              <a:rPr lang="it-IT" sz="2800" dirty="0"/>
            </a:br>
            <a:endParaRPr lang="it-IT" sz="2400" dirty="0"/>
          </a:p>
        </p:txBody>
      </p:sp>
    </p:spTree>
    <p:extLst>
      <p:ext uri="{BB962C8B-B14F-4D97-AF65-F5344CB8AC3E}">
        <p14:creationId xmlns:p14="http://schemas.microsoft.com/office/powerpoint/2010/main" val="3209033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smtClean="0"/>
              <a:t>1. Una </a:t>
            </a:r>
            <a:r>
              <a:rPr lang="it-IT" sz="2800" dirty="0"/>
              <a:t>visione «completa» del rinnovamento </a:t>
            </a:r>
            <a:r>
              <a:rPr lang="it-IT" sz="2800" dirty="0" smtClean="0"/>
              <a:t>missionario del </a:t>
            </a:r>
            <a:r>
              <a:rPr lang="it-IT" sz="2800" dirty="0"/>
              <a:t>Vaticano II</a:t>
            </a:r>
            <a:br>
              <a:rPr lang="it-IT" sz="2800" dirty="0"/>
            </a:br>
            <a:endParaRPr lang="it-IT" sz="2400" dirty="0"/>
          </a:p>
        </p:txBody>
      </p:sp>
      <p:sp>
        <p:nvSpPr>
          <p:cNvPr id="3" name="Segnaposto contenuto 2"/>
          <p:cNvSpPr>
            <a:spLocks noGrp="1"/>
          </p:cNvSpPr>
          <p:nvPr>
            <p:ph idx="1"/>
          </p:nvPr>
        </p:nvSpPr>
        <p:spPr/>
        <p:txBody>
          <a:bodyPr>
            <a:normAutofit fontScale="85000" lnSpcReduction="10000"/>
          </a:bodyPr>
          <a:lstStyle/>
          <a:p>
            <a:pPr marL="400050" lvl="1" indent="0">
              <a:buNone/>
            </a:pPr>
            <a:r>
              <a:rPr lang="it-IT" sz="3300" dirty="0" smtClean="0"/>
              <a:t>La </a:t>
            </a:r>
            <a:r>
              <a:rPr lang="it-IT" sz="3300" b="1" dirty="0" smtClean="0"/>
              <a:t>triplice evoluzione </a:t>
            </a:r>
            <a:r>
              <a:rPr lang="it-IT" sz="3300" dirty="0" smtClean="0"/>
              <a:t>della comprensione della </a:t>
            </a:r>
            <a:r>
              <a:rPr lang="it-IT" sz="3300" dirty="0" err="1" smtClean="0"/>
              <a:t>missio</a:t>
            </a:r>
            <a:r>
              <a:rPr lang="it-IT" sz="3300" dirty="0" smtClean="0"/>
              <a:t> Dei (l’amore di Dio) </a:t>
            </a:r>
            <a:endParaRPr lang="it-IT" sz="3300" dirty="0"/>
          </a:p>
          <a:p>
            <a:pPr marL="1257300" lvl="2" indent="-457200"/>
            <a:r>
              <a:rPr lang="it-IT" i="1" dirty="0" smtClean="0"/>
              <a:t>La </a:t>
            </a:r>
            <a:r>
              <a:rPr lang="it-IT" i="1" dirty="0"/>
              <a:t>impostazione trinitaria-cristocentrica di SC 6 e LG 13-17</a:t>
            </a:r>
            <a:r>
              <a:rPr lang="it-IT" dirty="0"/>
              <a:t>. In essa si conserva il ruolo di Cristo come redentore ma l'insieme viene inquadrato nel recuperato concetto di Mistero </a:t>
            </a:r>
            <a:r>
              <a:rPr lang="it-IT" dirty="0" smtClean="0"/>
              <a:t>pasquale</a:t>
            </a:r>
          </a:p>
          <a:p>
            <a:pPr marL="1257300" lvl="2" indent="-457200"/>
            <a:r>
              <a:rPr lang="it-IT" i="1" dirty="0" smtClean="0"/>
              <a:t>La </a:t>
            </a:r>
            <a:r>
              <a:rPr lang="it-IT" i="1" dirty="0"/>
              <a:t>impostazione rivelativa di DV 2.5</a:t>
            </a:r>
            <a:r>
              <a:rPr lang="it-IT" dirty="0"/>
              <a:t>. Parlando della rivelazione (che non coincide immediatamente con la Scrittura) si descrive la missione trinitaria come autodonazione che Dio fa di Sé, della salvezza come partecipazione della dinamica divina, del suo dinamismo come dinamismo interno alla storia e della </a:t>
            </a:r>
            <a:r>
              <a:rPr lang="it-IT" dirty="0" smtClean="0"/>
              <a:t>esemplarità </a:t>
            </a:r>
            <a:r>
              <a:rPr lang="it-IT" dirty="0"/>
              <a:t>di </a:t>
            </a:r>
            <a:r>
              <a:rPr lang="it-IT" dirty="0" smtClean="0"/>
              <a:t>Cristo</a:t>
            </a:r>
          </a:p>
          <a:p>
            <a:pPr marL="1257300" lvl="2" indent="-457200"/>
            <a:r>
              <a:rPr lang="it-IT" i="1" dirty="0" smtClean="0"/>
              <a:t>La impostazione dialogica della </a:t>
            </a:r>
            <a:r>
              <a:rPr lang="it-IT" i="1" dirty="0"/>
              <a:t>Chiesa nel mondo contemporaneo" (GS 40-45</a:t>
            </a:r>
            <a:r>
              <a:rPr lang="it-IT" i="1" dirty="0" smtClean="0"/>
              <a:t>) </a:t>
            </a:r>
            <a:r>
              <a:rPr lang="it-IT" dirty="0" smtClean="0"/>
              <a:t>sottolinea la realizzazione della storia come compito della missione; compito da svolgere insieme con gli uomini di buona volontà</a:t>
            </a:r>
            <a:endParaRPr lang="it-IT" dirty="0"/>
          </a:p>
          <a:p>
            <a:pPr marL="1257300" lvl="2" indent="-457200"/>
            <a:endParaRPr lang="it-IT" sz="2800" dirty="0"/>
          </a:p>
          <a:p>
            <a:endParaRPr lang="it-IT" dirty="0"/>
          </a:p>
        </p:txBody>
      </p:sp>
      <p:sp>
        <p:nvSpPr>
          <p:cNvPr id="4" name="Segnaposto data 3"/>
          <p:cNvSpPr>
            <a:spLocks noGrp="1"/>
          </p:cNvSpPr>
          <p:nvPr>
            <p:ph type="dt" sz="half" idx="10"/>
          </p:nvPr>
        </p:nvSpPr>
        <p:spPr/>
        <p:txBody>
          <a:bodyPr/>
          <a:lstStyle/>
          <a:p>
            <a:pPr>
              <a:defRPr/>
            </a:pPr>
            <a:r>
              <a:rPr lang="it-IT" dirty="0"/>
              <a:t>www.lucianomeddi.eu</a:t>
            </a:r>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11</a:t>
            </a:fld>
            <a:endParaRPr lang="it-IT"/>
          </a:p>
        </p:txBody>
      </p:sp>
    </p:spTree>
    <p:extLst>
      <p:ext uri="{BB962C8B-B14F-4D97-AF65-F5344CB8AC3E}">
        <p14:creationId xmlns:p14="http://schemas.microsoft.com/office/powerpoint/2010/main" val="3447170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smtClean="0"/>
              <a:t>1. Una </a:t>
            </a:r>
            <a:r>
              <a:rPr lang="it-IT" sz="2800" dirty="0"/>
              <a:t>visione «completa» del rinnovamento </a:t>
            </a:r>
            <a:r>
              <a:rPr lang="it-IT" sz="2800" dirty="0" smtClean="0"/>
              <a:t>missionario del </a:t>
            </a:r>
            <a:r>
              <a:rPr lang="it-IT" sz="2800" dirty="0"/>
              <a:t>Vaticano II</a:t>
            </a:r>
            <a:br>
              <a:rPr lang="it-IT" sz="2800" dirty="0"/>
            </a:br>
            <a:endParaRPr lang="it-IT" sz="2400" dirty="0"/>
          </a:p>
        </p:txBody>
      </p:sp>
      <p:sp>
        <p:nvSpPr>
          <p:cNvPr id="3" name="Segnaposto contenuto 2"/>
          <p:cNvSpPr>
            <a:spLocks noGrp="1"/>
          </p:cNvSpPr>
          <p:nvPr>
            <p:ph idx="1"/>
          </p:nvPr>
        </p:nvSpPr>
        <p:spPr/>
        <p:txBody>
          <a:bodyPr>
            <a:normAutofit/>
          </a:bodyPr>
          <a:lstStyle/>
          <a:p>
            <a:pPr marL="857250" lvl="1" indent="-457200">
              <a:buFont typeface="+mj-lt"/>
              <a:buAutoNum type="arabicPeriod"/>
            </a:pPr>
            <a:r>
              <a:rPr lang="it-IT" sz="3300" dirty="0"/>
              <a:t>La missione </a:t>
            </a:r>
            <a:r>
              <a:rPr lang="it-IT" sz="3300" dirty="0" smtClean="0"/>
              <a:t>è trinitaria</a:t>
            </a:r>
          </a:p>
          <a:p>
            <a:pPr marL="400050" lvl="1" indent="0">
              <a:buNone/>
            </a:pPr>
            <a:r>
              <a:rPr lang="it-IT" dirty="0"/>
              <a:t>AG 2. La Chiesa durante il suo pellegrinaggio sulla terra è per sua natura missionaria, </a:t>
            </a:r>
            <a:r>
              <a:rPr lang="it-IT" u="sng" dirty="0"/>
              <a:t>in quanto è dalla missione del Figlio e dalla missione dello Spirito Santo che essa, secondo il piano di Dio Padre, deriva la propria origine (6). </a:t>
            </a:r>
            <a:br>
              <a:rPr lang="it-IT" u="sng" dirty="0"/>
            </a:br>
            <a:r>
              <a:rPr lang="it-IT" u="sng" dirty="0"/>
              <a:t>Questo piano scaturisce dall'amore nella sua fonte, cioè dalla carità di Dio Padre</a:t>
            </a:r>
            <a:r>
              <a:rPr lang="it-IT" dirty="0"/>
              <a:t>.</a:t>
            </a:r>
          </a:p>
          <a:p>
            <a:pPr marL="400050" lvl="1" indent="0">
              <a:buNone/>
            </a:pPr>
            <a:endParaRPr lang="it-IT" sz="2800" dirty="0"/>
          </a:p>
          <a:p>
            <a:endParaRPr lang="it-IT" dirty="0"/>
          </a:p>
        </p:txBody>
      </p:sp>
      <p:sp>
        <p:nvSpPr>
          <p:cNvPr id="4" name="Segnaposto data 3"/>
          <p:cNvSpPr>
            <a:spLocks noGrp="1"/>
          </p:cNvSpPr>
          <p:nvPr>
            <p:ph type="dt" sz="half" idx="10"/>
          </p:nvPr>
        </p:nvSpPr>
        <p:spPr/>
        <p:txBody>
          <a:bodyPr/>
          <a:lstStyle/>
          <a:p>
            <a:pPr>
              <a:defRPr/>
            </a:pPr>
            <a:r>
              <a:rPr lang="it-IT" dirty="0"/>
              <a:t>www.lucianomeddi.eu</a:t>
            </a:r>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12</a:t>
            </a:fld>
            <a:endParaRPr lang="it-IT"/>
          </a:p>
        </p:txBody>
      </p:sp>
    </p:spTree>
    <p:extLst>
      <p:ext uri="{BB962C8B-B14F-4D97-AF65-F5344CB8AC3E}">
        <p14:creationId xmlns:p14="http://schemas.microsoft.com/office/powerpoint/2010/main" val="3518796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p:txBody>
          <a:bodyPr>
            <a:normAutofit lnSpcReduction="10000"/>
          </a:bodyPr>
          <a:lstStyle/>
          <a:p>
            <a:pPr marL="400050" lvl="1" indent="0">
              <a:buNone/>
            </a:pPr>
            <a:r>
              <a:rPr lang="it-IT" b="1" i="1" dirty="0" smtClean="0"/>
              <a:t>Disegno </a:t>
            </a:r>
            <a:r>
              <a:rPr lang="it-IT" b="1" i="1" dirty="0"/>
              <a:t>salvifico universale del Padre</a:t>
            </a:r>
            <a:endParaRPr lang="it-IT" dirty="0" smtClean="0"/>
          </a:p>
          <a:p>
            <a:pPr marL="400050" lvl="1" indent="0">
              <a:buNone/>
            </a:pPr>
            <a:r>
              <a:rPr lang="it-IT" dirty="0" smtClean="0"/>
              <a:t>LG </a:t>
            </a:r>
            <a:r>
              <a:rPr lang="it-IT" dirty="0"/>
              <a:t>2. L'eterno Padre, con liberissimo e arcano disegno di sapienza e di bontà, creò l'universo; </a:t>
            </a:r>
            <a:r>
              <a:rPr lang="it-IT" b="1" dirty="0"/>
              <a:t>decise di elevare gli uomini alla </a:t>
            </a:r>
            <a:r>
              <a:rPr lang="it-IT" b="1" dirty="0" smtClean="0"/>
              <a:t>partecipazione </a:t>
            </a:r>
            <a:r>
              <a:rPr lang="it-IT" b="1" dirty="0"/>
              <a:t>della sua vita divina</a:t>
            </a:r>
            <a:r>
              <a:rPr lang="it-IT" dirty="0" smtClean="0"/>
              <a:t>…</a:t>
            </a:r>
          </a:p>
          <a:p>
            <a:pPr marL="400050" lvl="1" indent="0">
              <a:buNone/>
            </a:pPr>
            <a:endParaRPr lang="it-IT" dirty="0"/>
          </a:p>
          <a:p>
            <a:pPr marL="400050" lvl="1" indent="0">
              <a:buNone/>
            </a:pPr>
            <a:r>
              <a:rPr lang="it-IT" b="1" dirty="0" err="1" smtClean="0"/>
              <a:t>n.b.</a:t>
            </a:r>
            <a:r>
              <a:rPr lang="it-IT" b="1" dirty="0" smtClean="0"/>
              <a:t> si parla della redenzione</a:t>
            </a:r>
            <a:endParaRPr lang="it-IT" b="1" dirty="0"/>
          </a:p>
          <a:p>
            <a:pPr marL="400050" lvl="1" indent="0">
              <a:buNone/>
            </a:pPr>
            <a:endParaRPr lang="it-IT" sz="2800" dirty="0"/>
          </a:p>
          <a:p>
            <a:endParaRPr lang="it-IT" dirty="0"/>
          </a:p>
        </p:txBody>
      </p:sp>
      <p:sp>
        <p:nvSpPr>
          <p:cNvPr id="6" name="Segnaposto contenuto 5"/>
          <p:cNvSpPr>
            <a:spLocks noGrp="1"/>
          </p:cNvSpPr>
          <p:nvPr>
            <p:ph sz="half" idx="2"/>
          </p:nvPr>
        </p:nvSpPr>
        <p:spPr/>
        <p:txBody>
          <a:bodyPr>
            <a:normAutofit fontScale="70000" lnSpcReduction="20000"/>
          </a:bodyPr>
          <a:lstStyle/>
          <a:p>
            <a:pPr marL="0" indent="0">
              <a:buNone/>
            </a:pPr>
            <a:r>
              <a:rPr lang="it-IT" b="1" i="1" dirty="0" err="1" smtClean="0"/>
              <a:t>ll</a:t>
            </a:r>
            <a:r>
              <a:rPr lang="it-IT" b="1" i="1" dirty="0" smtClean="0"/>
              <a:t> </a:t>
            </a:r>
            <a:r>
              <a:rPr lang="it-IT" b="1" i="1" dirty="0"/>
              <a:t>piano divino di </a:t>
            </a:r>
            <a:r>
              <a:rPr lang="it-IT" b="1" i="1" dirty="0" smtClean="0"/>
              <a:t>salvezza</a:t>
            </a:r>
          </a:p>
          <a:p>
            <a:pPr marL="0" indent="0">
              <a:buNone/>
            </a:pPr>
            <a:r>
              <a:rPr lang="it-IT" dirty="0" smtClean="0"/>
              <a:t>Ag 2 Questo </a:t>
            </a:r>
            <a:r>
              <a:rPr lang="it-IT" dirty="0"/>
              <a:t>piano scaturisce dall'amore nella sua </a:t>
            </a:r>
            <a:r>
              <a:rPr lang="it-IT" b="1" dirty="0">
                <a:solidFill>
                  <a:srgbClr val="FF0000"/>
                </a:solidFill>
              </a:rPr>
              <a:t>fonte, cioè dalla carità di Dio Padre</a:t>
            </a:r>
            <a:r>
              <a:rPr lang="it-IT" dirty="0"/>
              <a:t>. </a:t>
            </a:r>
            <a:r>
              <a:rPr lang="it-IT" dirty="0" smtClean="0"/>
              <a:t>… </a:t>
            </a:r>
            <a:r>
              <a:rPr lang="it-IT" dirty="0"/>
              <a:t>per la sua immensa e misericordiosa benevolenza liberatrice ci crea ed inoltre per grazia ci chiama a </a:t>
            </a:r>
            <a:r>
              <a:rPr lang="it-IT" b="1" dirty="0" smtClean="0"/>
              <a:t>partecipare</a:t>
            </a:r>
            <a:r>
              <a:rPr lang="it-IT" dirty="0" smtClean="0"/>
              <a:t> </a:t>
            </a:r>
            <a:r>
              <a:rPr lang="it-IT" dirty="0"/>
              <a:t>alla sua vita e alla sua gloria; egli per pura generosità </a:t>
            </a:r>
            <a:r>
              <a:rPr lang="it-IT" b="1" dirty="0"/>
              <a:t>ha effuso e continua ad effondere la sua divina bontà</a:t>
            </a:r>
            <a:r>
              <a:rPr lang="it-IT" dirty="0"/>
              <a:t>, in modo che, come di tutti è il creatore, così possa essere anche «</a:t>
            </a:r>
            <a:r>
              <a:rPr lang="it-IT" b="1" dirty="0">
                <a:solidFill>
                  <a:srgbClr val="FF0000"/>
                </a:solidFill>
              </a:rPr>
              <a:t>tutto in tutti</a:t>
            </a:r>
            <a:r>
              <a:rPr lang="it-IT" dirty="0"/>
              <a:t>» (</a:t>
            </a:r>
            <a:r>
              <a:rPr lang="it-IT" i="1" dirty="0"/>
              <a:t>1 </a:t>
            </a:r>
            <a:r>
              <a:rPr lang="it-IT" i="1" dirty="0" err="1"/>
              <a:t>Cor</a:t>
            </a:r>
            <a:r>
              <a:rPr lang="it-IT" dirty="0"/>
              <a:t> 15,28), procurando insieme la sua gloria e la nostra </a:t>
            </a:r>
            <a:r>
              <a:rPr lang="it-IT" b="1" dirty="0">
                <a:solidFill>
                  <a:srgbClr val="FF0000"/>
                </a:solidFill>
              </a:rPr>
              <a:t>felicità</a:t>
            </a:r>
            <a:r>
              <a:rPr lang="it-IT" dirty="0"/>
              <a:t>.  </a:t>
            </a:r>
            <a:endParaRPr lang="it-IT" dirty="0" smtClean="0"/>
          </a:p>
          <a:p>
            <a:pPr marL="0" indent="0">
              <a:buNone/>
            </a:pPr>
            <a:endParaRPr lang="it-IT" dirty="0" smtClean="0"/>
          </a:p>
          <a:p>
            <a:pPr marL="0" indent="0">
              <a:buNone/>
            </a:pPr>
            <a:r>
              <a:rPr lang="it-IT" b="1" dirty="0" err="1" smtClean="0"/>
              <a:t>n.b.</a:t>
            </a:r>
            <a:r>
              <a:rPr lang="it-IT" b="1" dirty="0" smtClean="0"/>
              <a:t> si parla della creazione….</a:t>
            </a:r>
            <a:endParaRPr lang="it-IT" b="1" dirty="0"/>
          </a:p>
        </p:txBody>
      </p:sp>
      <p:sp>
        <p:nvSpPr>
          <p:cNvPr id="4" name="Segnaposto data 3"/>
          <p:cNvSpPr>
            <a:spLocks noGrp="1"/>
          </p:cNvSpPr>
          <p:nvPr>
            <p:ph type="dt" sz="half" idx="10"/>
          </p:nvPr>
        </p:nvSpPr>
        <p:spPr/>
        <p:txBody>
          <a:bodyPr/>
          <a:lstStyle/>
          <a:p>
            <a:pPr>
              <a:defRPr/>
            </a:pPr>
            <a:r>
              <a:rPr lang="it-IT" dirty="0"/>
              <a:t>www.lucianomeddi.eu</a:t>
            </a:r>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13</a:t>
            </a:fld>
            <a:endParaRPr lang="it-IT"/>
          </a:p>
        </p:txBody>
      </p:sp>
      <p:sp>
        <p:nvSpPr>
          <p:cNvPr id="2" name="Titolo 1"/>
          <p:cNvSpPr>
            <a:spLocks noGrp="1"/>
          </p:cNvSpPr>
          <p:nvPr>
            <p:ph type="title"/>
          </p:nvPr>
        </p:nvSpPr>
        <p:spPr/>
        <p:txBody>
          <a:bodyPr>
            <a:noAutofit/>
          </a:bodyPr>
          <a:lstStyle/>
          <a:p>
            <a:r>
              <a:rPr lang="it-IT" sz="2800" dirty="0" smtClean="0"/>
              <a:t>1. Una </a:t>
            </a:r>
            <a:r>
              <a:rPr lang="it-IT" sz="2800" dirty="0"/>
              <a:t>visione «completa» del rinnovamento </a:t>
            </a:r>
            <a:r>
              <a:rPr lang="it-IT" sz="2800" dirty="0" smtClean="0"/>
              <a:t>missionario del </a:t>
            </a:r>
            <a:r>
              <a:rPr lang="it-IT" sz="2800" dirty="0"/>
              <a:t>Vaticano II</a:t>
            </a:r>
            <a:br>
              <a:rPr lang="it-IT" sz="2800" dirty="0"/>
            </a:br>
            <a:endParaRPr lang="it-IT" sz="2400" dirty="0"/>
          </a:p>
        </p:txBody>
      </p:sp>
    </p:spTree>
    <p:extLst>
      <p:ext uri="{BB962C8B-B14F-4D97-AF65-F5344CB8AC3E}">
        <p14:creationId xmlns:p14="http://schemas.microsoft.com/office/powerpoint/2010/main" val="4250896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p:txBody>
          <a:bodyPr>
            <a:normAutofit fontScale="55000" lnSpcReduction="20000"/>
          </a:bodyPr>
          <a:lstStyle/>
          <a:p>
            <a:pPr marL="0" indent="0">
              <a:buNone/>
            </a:pPr>
            <a:r>
              <a:rPr lang="it-IT" b="1" i="1" dirty="0" smtClean="0"/>
              <a:t>Missione </a:t>
            </a:r>
            <a:r>
              <a:rPr lang="it-IT" b="1" i="1" dirty="0"/>
              <a:t>del Figlio</a:t>
            </a:r>
            <a:endParaRPr lang="it-IT" dirty="0"/>
          </a:p>
          <a:p>
            <a:pPr marL="0" indent="0">
              <a:buNone/>
            </a:pPr>
            <a:r>
              <a:rPr lang="it-IT" dirty="0" smtClean="0"/>
              <a:t>LG 3</a:t>
            </a:r>
            <a:r>
              <a:rPr lang="it-IT" dirty="0"/>
              <a:t>. È venuto quindi il Figlio, …ci ha predestinati ad essere adottati in figli, perché in lui volle accentrare tutte le cose (cfr. </a:t>
            </a:r>
            <a:r>
              <a:rPr lang="it-IT" dirty="0" err="1"/>
              <a:t>Ef</a:t>
            </a:r>
            <a:r>
              <a:rPr lang="it-IT" dirty="0"/>
              <a:t> 1,4-5 e 10). </a:t>
            </a:r>
          </a:p>
          <a:p>
            <a:pPr marL="0" indent="0">
              <a:buNone/>
            </a:pPr>
            <a:r>
              <a:rPr lang="it-IT" dirty="0"/>
              <a:t>Perciò Cristo, </a:t>
            </a:r>
            <a:r>
              <a:rPr lang="it-IT" dirty="0" smtClean="0"/>
              <a:t>.., </a:t>
            </a:r>
            <a:r>
              <a:rPr lang="it-IT" dirty="0"/>
              <a:t>ha inaugurato in terra il regno dei cieli e ci ha </a:t>
            </a:r>
            <a:r>
              <a:rPr lang="it-IT" b="1" dirty="0"/>
              <a:t>rivelato il mistero di lui</a:t>
            </a:r>
            <a:r>
              <a:rPr lang="it-IT" dirty="0"/>
              <a:t>, </a:t>
            </a:r>
            <a:r>
              <a:rPr lang="it-IT" b="1" dirty="0"/>
              <a:t>e con la sua obbedienza ha operato la redenzione. </a:t>
            </a:r>
          </a:p>
          <a:p>
            <a:pPr marL="0" indent="0">
              <a:buNone/>
            </a:pPr>
            <a:r>
              <a:rPr lang="it-IT" dirty="0"/>
              <a:t>…Questo inizio e questa crescita sono significati dal </a:t>
            </a:r>
            <a:r>
              <a:rPr lang="it-IT" b="1" dirty="0"/>
              <a:t>sangue e dall'acqua</a:t>
            </a:r>
            <a:r>
              <a:rPr lang="it-IT" dirty="0"/>
              <a:t>, che uscirono dal costato aperto di Gesù crocifisso (cfr. </a:t>
            </a:r>
            <a:r>
              <a:rPr lang="it-IT" dirty="0" err="1"/>
              <a:t>Gv</a:t>
            </a:r>
            <a:r>
              <a:rPr lang="it-IT" dirty="0"/>
              <a:t> 19,34), …</a:t>
            </a:r>
          </a:p>
          <a:p>
            <a:pPr marL="0" indent="0">
              <a:buNone/>
            </a:pPr>
            <a:r>
              <a:rPr lang="it-IT" dirty="0"/>
              <a:t>Ogni volta che il </a:t>
            </a:r>
            <a:r>
              <a:rPr lang="it-IT" b="1" dirty="0"/>
              <a:t>sacrificio della croce</a:t>
            </a:r>
            <a:r>
              <a:rPr lang="it-IT" dirty="0"/>
              <a:t>, col quale Cristo, nostro agnello pasquale, è stato immolato (cfr. 1 </a:t>
            </a:r>
            <a:r>
              <a:rPr lang="it-IT" dirty="0" err="1"/>
              <a:t>Cor</a:t>
            </a:r>
            <a:r>
              <a:rPr lang="it-IT" dirty="0"/>
              <a:t> 5,7), viene celebrato sull'altare, si rinnova l'opera della nostra redenzione. </a:t>
            </a:r>
          </a:p>
          <a:p>
            <a:pPr marL="0" indent="0">
              <a:buNone/>
            </a:pPr>
            <a:r>
              <a:rPr lang="it-IT" b="1" dirty="0"/>
              <a:t>Tutti gli uomini sono chiamati a questa unione </a:t>
            </a:r>
            <a:r>
              <a:rPr lang="it-IT" dirty="0"/>
              <a:t>con Cristo, che è la luce del mondo; da lui veniamo, per mezzo suo viviamo, a lui siamo diretti</a:t>
            </a:r>
            <a:r>
              <a:rPr lang="it-IT" dirty="0" smtClean="0"/>
              <a:t>.</a:t>
            </a:r>
          </a:p>
          <a:p>
            <a:pPr marL="0" indent="0">
              <a:buNone/>
            </a:pPr>
            <a:endParaRPr lang="it-IT" dirty="0"/>
          </a:p>
          <a:p>
            <a:pPr marL="0" lvl="1" indent="0">
              <a:buNone/>
            </a:pPr>
            <a:r>
              <a:rPr lang="it-IT" b="1" dirty="0" err="1"/>
              <a:t>n.b.</a:t>
            </a:r>
            <a:r>
              <a:rPr lang="it-IT" b="1" dirty="0"/>
              <a:t> si parla della redenzione</a:t>
            </a:r>
          </a:p>
          <a:p>
            <a:pPr marL="0" indent="0">
              <a:buNone/>
            </a:pPr>
            <a:endParaRPr lang="it-IT" dirty="0"/>
          </a:p>
          <a:p>
            <a:pPr marL="0" indent="0">
              <a:buNone/>
            </a:pPr>
            <a:endParaRPr lang="it-IT" sz="3200" dirty="0"/>
          </a:p>
          <a:p>
            <a:endParaRPr lang="it-IT" dirty="0"/>
          </a:p>
        </p:txBody>
      </p:sp>
      <p:sp>
        <p:nvSpPr>
          <p:cNvPr id="6" name="Segnaposto contenuto 5"/>
          <p:cNvSpPr>
            <a:spLocks noGrp="1"/>
          </p:cNvSpPr>
          <p:nvPr>
            <p:ph sz="half" idx="2"/>
          </p:nvPr>
        </p:nvSpPr>
        <p:spPr/>
        <p:txBody>
          <a:bodyPr>
            <a:normAutofit fontScale="55000" lnSpcReduction="20000"/>
          </a:bodyPr>
          <a:lstStyle/>
          <a:p>
            <a:r>
              <a:rPr lang="it-IT" b="1" i="1" dirty="0"/>
              <a:t>La missione del Figlio</a:t>
            </a:r>
            <a:endParaRPr lang="it-IT" dirty="0"/>
          </a:p>
          <a:p>
            <a:r>
              <a:rPr lang="it-IT" dirty="0" smtClean="0"/>
              <a:t>3. Ed </a:t>
            </a:r>
            <a:r>
              <a:rPr lang="it-IT" dirty="0"/>
              <a:t>in effetti </a:t>
            </a:r>
            <a:r>
              <a:rPr lang="it-IT" b="1" dirty="0" smtClean="0"/>
              <a:t>Cristo Gesù fu inviato nel mondo </a:t>
            </a:r>
            <a:r>
              <a:rPr lang="it-IT" dirty="0" smtClean="0"/>
              <a:t>quale tra </a:t>
            </a:r>
            <a:r>
              <a:rPr lang="it-IT" dirty="0"/>
              <a:t>Dio e gli uomini. Poiché è Dio, </a:t>
            </a:r>
            <a:r>
              <a:rPr lang="it-IT" b="1" dirty="0"/>
              <a:t>autentico mediatore </a:t>
            </a:r>
            <a:r>
              <a:rPr lang="it-IT" u="sng" dirty="0" smtClean="0"/>
              <a:t>in</a:t>
            </a:r>
            <a:r>
              <a:rPr lang="it-IT" u="sng" dirty="0" smtClean="0">
                <a:solidFill>
                  <a:srgbClr val="FF0000"/>
                </a:solidFill>
              </a:rPr>
              <a:t> </a:t>
            </a:r>
            <a:r>
              <a:rPr lang="it-IT" u="sng" dirty="0">
                <a:solidFill>
                  <a:srgbClr val="FF0000"/>
                </a:solidFill>
              </a:rPr>
              <a:t>lui abita corporalmente tutta la pienezza della divinità </a:t>
            </a:r>
            <a:r>
              <a:rPr lang="it-IT" dirty="0">
                <a:solidFill>
                  <a:srgbClr val="FF0000"/>
                </a:solidFill>
              </a:rPr>
              <a:t>(</a:t>
            </a:r>
            <a:r>
              <a:rPr lang="it-IT" i="1" dirty="0">
                <a:solidFill>
                  <a:srgbClr val="FF0000"/>
                </a:solidFill>
              </a:rPr>
              <a:t>Col</a:t>
            </a:r>
            <a:r>
              <a:rPr lang="it-IT" dirty="0">
                <a:solidFill>
                  <a:srgbClr val="FF0000"/>
                </a:solidFill>
              </a:rPr>
              <a:t> 2,9</a:t>
            </a:r>
            <a:r>
              <a:rPr lang="it-IT" dirty="0" smtClean="0">
                <a:solidFill>
                  <a:srgbClr val="FF0000"/>
                </a:solidFill>
              </a:rPr>
              <a:t>);</a:t>
            </a:r>
          </a:p>
          <a:p>
            <a:r>
              <a:rPr lang="it-IT" dirty="0"/>
              <a:t>Pertanto il Figlio di Dio ha percorso la via di una </a:t>
            </a:r>
            <a:r>
              <a:rPr lang="it-IT" b="1" dirty="0"/>
              <a:t>reale </a:t>
            </a:r>
            <a:r>
              <a:rPr lang="it-IT" b="1" dirty="0">
                <a:solidFill>
                  <a:srgbClr val="FF0000"/>
                </a:solidFill>
              </a:rPr>
              <a:t>incarnazione</a:t>
            </a:r>
            <a:r>
              <a:rPr lang="it-IT" b="1" dirty="0"/>
              <a:t> per rendere gli uomini partecipi della natura divina; </a:t>
            </a:r>
            <a:r>
              <a:rPr lang="it-IT" dirty="0"/>
              <a:t>per noi egli si è fatto povero, pur essendo ricco, per arricchire noi con la sua povertà </a:t>
            </a:r>
            <a:endParaRPr lang="it-IT" dirty="0" smtClean="0"/>
          </a:p>
          <a:p>
            <a:r>
              <a:rPr lang="it-IT" dirty="0"/>
              <a:t>Di se stesso infatti il Cristo, dal Padre consacrato ed inviato nel mondo (cfr. </a:t>
            </a:r>
            <a:r>
              <a:rPr lang="it-IT" i="1" dirty="0" err="1"/>
              <a:t>Gv</a:t>
            </a:r>
            <a:r>
              <a:rPr lang="it-IT" dirty="0"/>
              <a:t> 10,36), affermò: </a:t>
            </a:r>
            <a:r>
              <a:rPr lang="it-IT" dirty="0" smtClean="0"/>
              <a:t>«</a:t>
            </a:r>
            <a:r>
              <a:rPr lang="it-IT" b="1" dirty="0" smtClean="0"/>
              <a:t>Lo </a:t>
            </a:r>
            <a:r>
              <a:rPr lang="it-IT" b="1" dirty="0"/>
              <a:t>Spirito del Signore è su di me</a:t>
            </a:r>
            <a:r>
              <a:rPr lang="it-IT" dirty="0"/>
              <a:t>, per questo egli mi ha consacrato con la sua unzione</a:t>
            </a:r>
            <a:r>
              <a:rPr lang="it-IT" dirty="0" smtClean="0"/>
              <a:t>,,,,</a:t>
            </a:r>
          </a:p>
          <a:p>
            <a:r>
              <a:rPr lang="it-IT" dirty="0"/>
              <a:t>Ora tutto quanto il Signore ha una volta predicato o in lui si è compiuto per la salvezza del genere umano</a:t>
            </a:r>
            <a:r>
              <a:rPr lang="it-IT" b="1" dirty="0"/>
              <a:t>, deve essere annunziato e diffuso fino </a:t>
            </a:r>
            <a:r>
              <a:rPr lang="it-IT" b="1" dirty="0" smtClean="0"/>
              <a:t>all'estremità </a:t>
            </a:r>
            <a:r>
              <a:rPr lang="it-IT" b="1" dirty="0"/>
              <a:t>della </a:t>
            </a:r>
            <a:r>
              <a:rPr lang="it-IT" b="1" dirty="0" smtClean="0"/>
              <a:t>terra</a:t>
            </a:r>
          </a:p>
          <a:p>
            <a:endParaRPr lang="it-IT" b="1" dirty="0"/>
          </a:p>
          <a:p>
            <a:pPr marL="342900" lvl="1" indent="-342900">
              <a:buFontTx/>
              <a:buChar char="•"/>
            </a:pPr>
            <a:r>
              <a:rPr lang="it-IT" b="1" dirty="0" err="1"/>
              <a:t>n.b.</a:t>
            </a:r>
            <a:r>
              <a:rPr lang="it-IT" b="1" dirty="0"/>
              <a:t> si parla della </a:t>
            </a:r>
            <a:r>
              <a:rPr lang="it-IT" b="1" dirty="0" smtClean="0"/>
              <a:t>creazione\incarnazione</a:t>
            </a:r>
            <a:endParaRPr lang="it-IT" b="1" dirty="0"/>
          </a:p>
          <a:p>
            <a:endParaRPr lang="it-IT" b="1" dirty="0"/>
          </a:p>
        </p:txBody>
      </p:sp>
      <p:sp>
        <p:nvSpPr>
          <p:cNvPr id="4" name="Segnaposto data 3"/>
          <p:cNvSpPr>
            <a:spLocks noGrp="1"/>
          </p:cNvSpPr>
          <p:nvPr>
            <p:ph type="dt" sz="half" idx="10"/>
          </p:nvPr>
        </p:nvSpPr>
        <p:spPr/>
        <p:txBody>
          <a:bodyPr/>
          <a:lstStyle/>
          <a:p>
            <a:pPr>
              <a:defRPr/>
            </a:pPr>
            <a:r>
              <a:rPr lang="it-IT" dirty="0"/>
              <a:t>www.lucianomeddi.eu</a:t>
            </a:r>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14</a:t>
            </a:fld>
            <a:endParaRPr lang="it-IT"/>
          </a:p>
        </p:txBody>
      </p:sp>
      <p:sp>
        <p:nvSpPr>
          <p:cNvPr id="2" name="Titolo 1"/>
          <p:cNvSpPr>
            <a:spLocks noGrp="1"/>
          </p:cNvSpPr>
          <p:nvPr>
            <p:ph type="title"/>
          </p:nvPr>
        </p:nvSpPr>
        <p:spPr/>
        <p:txBody>
          <a:bodyPr>
            <a:noAutofit/>
          </a:bodyPr>
          <a:lstStyle/>
          <a:p>
            <a:r>
              <a:rPr lang="it-IT" sz="2800" dirty="0" smtClean="0"/>
              <a:t>1. Una </a:t>
            </a:r>
            <a:r>
              <a:rPr lang="it-IT" sz="2800" dirty="0"/>
              <a:t>visione «completa» del rinnovamento </a:t>
            </a:r>
            <a:r>
              <a:rPr lang="it-IT" sz="2800" dirty="0" smtClean="0"/>
              <a:t>missionario del </a:t>
            </a:r>
            <a:r>
              <a:rPr lang="it-IT" sz="2800" dirty="0"/>
              <a:t>Vaticano II</a:t>
            </a:r>
            <a:br>
              <a:rPr lang="it-IT" sz="2800" dirty="0"/>
            </a:br>
            <a:endParaRPr lang="it-IT" sz="2400" dirty="0"/>
          </a:p>
        </p:txBody>
      </p:sp>
    </p:spTree>
    <p:extLst>
      <p:ext uri="{BB962C8B-B14F-4D97-AF65-F5344CB8AC3E}">
        <p14:creationId xmlns:p14="http://schemas.microsoft.com/office/powerpoint/2010/main" val="1847033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p:txBody>
          <a:bodyPr>
            <a:noAutofit/>
          </a:bodyPr>
          <a:lstStyle/>
          <a:p>
            <a:pPr marL="0" indent="0">
              <a:buNone/>
            </a:pPr>
            <a:r>
              <a:rPr lang="it-IT" sz="1300" b="1" i="1" dirty="0" smtClean="0"/>
              <a:t>Lo </a:t>
            </a:r>
            <a:r>
              <a:rPr lang="it-IT" sz="1300" b="1" i="1" dirty="0"/>
              <a:t>Spirito santificatore della Chiesa</a:t>
            </a:r>
            <a:endParaRPr lang="it-IT" sz="1300" dirty="0"/>
          </a:p>
          <a:p>
            <a:pPr marL="0" indent="0">
              <a:buNone/>
            </a:pPr>
            <a:r>
              <a:rPr lang="it-IT" sz="1300" dirty="0"/>
              <a:t>4. Compiuta l'opera che il Padre aveva affidato al Figlio sulla terra (cfr. </a:t>
            </a:r>
            <a:r>
              <a:rPr lang="it-IT" sz="1300" dirty="0" err="1"/>
              <a:t>Gv</a:t>
            </a:r>
            <a:r>
              <a:rPr lang="it-IT" sz="1300" dirty="0"/>
              <a:t> 17,4), il </a:t>
            </a:r>
            <a:r>
              <a:rPr lang="it-IT" sz="1300" dirty="0">
                <a:solidFill>
                  <a:srgbClr val="FF0000"/>
                </a:solidFill>
              </a:rPr>
              <a:t>giorno di Pentecoste </a:t>
            </a:r>
            <a:r>
              <a:rPr lang="it-IT" sz="1300" dirty="0"/>
              <a:t>fu inviato lo Spirito Santo </a:t>
            </a:r>
            <a:r>
              <a:rPr lang="it-IT" sz="1300" b="1" dirty="0"/>
              <a:t>per santificare continuamente la Chiesa </a:t>
            </a:r>
            <a:r>
              <a:rPr lang="it-IT" sz="1300" dirty="0"/>
              <a:t>e affinché i credenti avessero così attraverso Cristo accesso al Padre in un solo Spirito (cfr. </a:t>
            </a:r>
            <a:r>
              <a:rPr lang="it-IT" sz="1300" dirty="0" err="1"/>
              <a:t>Ef</a:t>
            </a:r>
            <a:r>
              <a:rPr lang="it-IT" sz="1300" dirty="0"/>
              <a:t> 2,18). </a:t>
            </a:r>
            <a:endParaRPr lang="it-IT" sz="1300" dirty="0" smtClean="0"/>
          </a:p>
          <a:p>
            <a:pPr marL="0" indent="0">
              <a:buNone/>
            </a:pPr>
            <a:r>
              <a:rPr lang="it-IT" sz="1300" dirty="0" smtClean="0"/>
              <a:t>Questi </a:t>
            </a:r>
            <a:r>
              <a:rPr lang="it-IT" sz="1300" dirty="0"/>
              <a:t>è lo Spirito che dà la vita, una sorgente di acqua zampillante fino alla vita eterna (cfr. </a:t>
            </a:r>
            <a:r>
              <a:rPr lang="it-IT" sz="1300" dirty="0" err="1"/>
              <a:t>Gv</a:t>
            </a:r>
            <a:r>
              <a:rPr lang="it-IT" sz="1300" dirty="0"/>
              <a:t> 4,14; 7,38-39</a:t>
            </a:r>
            <a:r>
              <a:rPr lang="it-IT" sz="1300" b="1" dirty="0"/>
              <a:t>); per mezzo suo il Padre ridà la vita agli uomini, morti per il peccato, finché un giorno risusciterà in Cristo i loro corpi mortali (cfr. </a:t>
            </a:r>
            <a:r>
              <a:rPr lang="it-IT" sz="1300" b="1" dirty="0" err="1"/>
              <a:t>Rm</a:t>
            </a:r>
            <a:r>
              <a:rPr lang="it-IT" sz="1300" b="1" dirty="0"/>
              <a:t> 8,10-11</a:t>
            </a:r>
            <a:r>
              <a:rPr lang="it-IT" sz="1300" dirty="0" smtClean="0"/>
              <a:t>).</a:t>
            </a:r>
          </a:p>
          <a:p>
            <a:pPr marL="0" indent="0">
              <a:buNone/>
            </a:pPr>
            <a:r>
              <a:rPr lang="it-IT" sz="1300" dirty="0" smtClean="0"/>
              <a:t> </a:t>
            </a:r>
            <a:r>
              <a:rPr lang="it-IT" sz="1300" dirty="0"/>
              <a:t>Lo </a:t>
            </a:r>
            <a:r>
              <a:rPr lang="it-IT" sz="1300" b="1" dirty="0"/>
              <a:t>Spirito dimora nella Chiesa e nei cuori dei fedeli</a:t>
            </a:r>
            <a:r>
              <a:rPr lang="it-IT" sz="1300" dirty="0"/>
              <a:t> come in un tempio (cfr. 1 </a:t>
            </a:r>
            <a:r>
              <a:rPr lang="it-IT" sz="1300" dirty="0" err="1"/>
              <a:t>Cor</a:t>
            </a:r>
            <a:r>
              <a:rPr lang="it-IT" sz="1300" dirty="0"/>
              <a:t> 3,16; 6,19) e in essi prega e rende testimonianza della loro condizione di figli di Dio per adozione (cfr. </a:t>
            </a:r>
            <a:r>
              <a:rPr lang="it-IT" sz="1300" dirty="0" err="1"/>
              <a:t>Gal</a:t>
            </a:r>
            <a:r>
              <a:rPr lang="it-IT" sz="1300" dirty="0"/>
              <a:t> 4,6; </a:t>
            </a:r>
            <a:r>
              <a:rPr lang="it-IT" sz="1300" dirty="0" err="1"/>
              <a:t>Rm</a:t>
            </a:r>
            <a:r>
              <a:rPr lang="it-IT" sz="1300" dirty="0"/>
              <a:t> 8,15-16 e 26). </a:t>
            </a:r>
            <a:endParaRPr lang="it-IT" sz="1300" dirty="0" smtClean="0"/>
          </a:p>
          <a:p>
            <a:pPr marL="0" indent="0">
              <a:buNone/>
            </a:pPr>
            <a:r>
              <a:rPr lang="it-IT" sz="1300" b="1" dirty="0" smtClean="0"/>
              <a:t>Egli </a:t>
            </a:r>
            <a:r>
              <a:rPr lang="it-IT" sz="1300" b="1" dirty="0"/>
              <a:t>introduce la Chiesa nella pienezza della verità </a:t>
            </a:r>
            <a:r>
              <a:rPr lang="it-IT" sz="1300" dirty="0"/>
              <a:t>(cfr. </a:t>
            </a:r>
            <a:r>
              <a:rPr lang="it-IT" sz="1300" dirty="0" err="1"/>
              <a:t>Gv</a:t>
            </a:r>
            <a:r>
              <a:rPr lang="it-IT" sz="1300" dirty="0"/>
              <a:t> 16,13), la unifica nella comunione e nel ministero, la provvede e dirige con diversi doni gerarchici e carismatici, la abbellisce dei suoi frutti (cfr. </a:t>
            </a:r>
            <a:r>
              <a:rPr lang="it-IT" sz="1300" dirty="0" err="1"/>
              <a:t>Ef</a:t>
            </a:r>
            <a:r>
              <a:rPr lang="it-IT" sz="1300" dirty="0"/>
              <a:t> 4,11-12; 1 </a:t>
            </a:r>
            <a:r>
              <a:rPr lang="it-IT" sz="1300" dirty="0" err="1"/>
              <a:t>Cor</a:t>
            </a:r>
            <a:r>
              <a:rPr lang="it-IT" sz="1300" dirty="0"/>
              <a:t> 12,4; </a:t>
            </a:r>
            <a:r>
              <a:rPr lang="it-IT" sz="1300" dirty="0" err="1"/>
              <a:t>Gal</a:t>
            </a:r>
            <a:r>
              <a:rPr lang="it-IT" sz="1300" dirty="0"/>
              <a:t> 5,22). </a:t>
            </a:r>
            <a:endParaRPr lang="it-IT" sz="1300" dirty="0" smtClean="0"/>
          </a:p>
          <a:p>
            <a:pPr marL="0" indent="0">
              <a:buNone/>
            </a:pPr>
            <a:endParaRPr lang="it-IT" sz="1300" dirty="0"/>
          </a:p>
          <a:p>
            <a:pPr marL="0" lvl="1" indent="0">
              <a:buNone/>
            </a:pPr>
            <a:r>
              <a:rPr lang="it-IT" sz="1300" b="1" dirty="0" err="1"/>
              <a:t>n.b.</a:t>
            </a:r>
            <a:r>
              <a:rPr lang="it-IT" sz="1300" b="1" dirty="0"/>
              <a:t> si parla della </a:t>
            </a:r>
            <a:r>
              <a:rPr lang="it-IT" sz="1300" b="1" dirty="0" smtClean="0"/>
              <a:t>redenzione</a:t>
            </a:r>
            <a:endParaRPr lang="it-IT" sz="1300" dirty="0"/>
          </a:p>
        </p:txBody>
      </p:sp>
      <p:sp>
        <p:nvSpPr>
          <p:cNvPr id="6" name="Segnaposto contenuto 5"/>
          <p:cNvSpPr>
            <a:spLocks noGrp="1"/>
          </p:cNvSpPr>
          <p:nvPr>
            <p:ph sz="half" idx="2"/>
          </p:nvPr>
        </p:nvSpPr>
        <p:spPr/>
        <p:txBody>
          <a:bodyPr>
            <a:normAutofit fontScale="70000" lnSpcReduction="20000"/>
          </a:bodyPr>
          <a:lstStyle/>
          <a:p>
            <a:pPr marL="0" indent="0">
              <a:buNone/>
            </a:pPr>
            <a:r>
              <a:rPr lang="it-IT" b="1" i="1" dirty="0"/>
              <a:t>La missione dello Spirito Santo</a:t>
            </a:r>
            <a:endParaRPr lang="it-IT" dirty="0"/>
          </a:p>
          <a:p>
            <a:pPr marL="0" indent="0">
              <a:buNone/>
            </a:pPr>
            <a:r>
              <a:rPr lang="it-IT" dirty="0" smtClean="0"/>
              <a:t>AG 4</a:t>
            </a:r>
            <a:r>
              <a:rPr lang="it-IT" dirty="0"/>
              <a:t>. Per il raggiungimento di questo scopo, Cristo </a:t>
            </a:r>
            <a:r>
              <a:rPr lang="it-IT" dirty="0" smtClean="0"/>
              <a:t>inviò </a:t>
            </a:r>
            <a:r>
              <a:rPr lang="it-IT" dirty="0"/>
              <a:t>da parte del Padre lo Spirito Santo, perché </a:t>
            </a:r>
            <a:r>
              <a:rPr lang="it-IT" b="1" dirty="0">
                <a:solidFill>
                  <a:srgbClr val="FF0000"/>
                </a:solidFill>
              </a:rPr>
              <a:t>compisse </a:t>
            </a:r>
            <a:r>
              <a:rPr lang="it-IT" b="1" dirty="0" smtClean="0">
                <a:solidFill>
                  <a:srgbClr val="FF0000"/>
                </a:solidFill>
              </a:rPr>
              <a:t>dal di dentro</a:t>
            </a:r>
            <a:r>
              <a:rPr lang="it-IT" dirty="0" smtClean="0">
                <a:solidFill>
                  <a:srgbClr val="FF0000"/>
                </a:solidFill>
              </a:rPr>
              <a:t> </a:t>
            </a:r>
            <a:r>
              <a:rPr lang="it-IT" dirty="0" smtClean="0"/>
              <a:t>la sua </a:t>
            </a:r>
            <a:r>
              <a:rPr lang="it-IT" dirty="0"/>
              <a:t>opera di salvezza e stimolasse la Chiesa a estendersi. </a:t>
            </a:r>
            <a:endParaRPr lang="it-IT" dirty="0" smtClean="0"/>
          </a:p>
          <a:p>
            <a:pPr marL="0" indent="0">
              <a:buNone/>
            </a:pPr>
            <a:r>
              <a:rPr lang="it-IT" b="1" dirty="0" smtClean="0"/>
              <a:t>Indubbiamente </a:t>
            </a:r>
            <a:r>
              <a:rPr lang="it-IT" b="1" dirty="0"/>
              <a:t>lo Spirito Santo operava nel mondo prima ancora che Cristo fosse glorificato (19). </a:t>
            </a:r>
            <a:endParaRPr lang="it-IT" b="1" dirty="0" smtClean="0"/>
          </a:p>
          <a:p>
            <a:pPr marL="0" indent="0">
              <a:buNone/>
            </a:pPr>
            <a:r>
              <a:rPr lang="it-IT" dirty="0" smtClean="0"/>
              <a:t>Ma </a:t>
            </a:r>
            <a:r>
              <a:rPr lang="it-IT" dirty="0"/>
              <a:t>fu nel giorno della Pentecoste </a:t>
            </a:r>
            <a:r>
              <a:rPr lang="it-IT" dirty="0" smtClean="0"/>
              <a:t>….</a:t>
            </a:r>
          </a:p>
          <a:p>
            <a:pPr marL="0" indent="0">
              <a:buNone/>
            </a:pPr>
            <a:r>
              <a:rPr lang="it-IT" b="1" dirty="0" smtClean="0"/>
              <a:t>…Talvolta </a:t>
            </a:r>
            <a:r>
              <a:rPr lang="it-IT" b="1" dirty="0"/>
              <a:t>anzi previene </a:t>
            </a:r>
            <a:r>
              <a:rPr lang="it-IT" dirty="0"/>
              <a:t>visibilmente l'azione apostolica (26), come incessantemente, sebbene in varia maniera, l'accompagna e la dirige (27</a:t>
            </a:r>
            <a:r>
              <a:rPr lang="it-IT" dirty="0" smtClean="0"/>
              <a:t>).</a:t>
            </a:r>
          </a:p>
          <a:p>
            <a:pPr marL="0" indent="0">
              <a:buNone/>
            </a:pPr>
            <a:endParaRPr lang="it-IT" dirty="0"/>
          </a:p>
          <a:p>
            <a:pPr marL="0" lvl="1" indent="0">
              <a:buNone/>
            </a:pPr>
            <a:r>
              <a:rPr lang="it-IT" b="1" dirty="0" err="1"/>
              <a:t>n.b.</a:t>
            </a:r>
            <a:r>
              <a:rPr lang="it-IT" b="1" dirty="0"/>
              <a:t> si parla della </a:t>
            </a:r>
            <a:r>
              <a:rPr lang="it-IT" b="1" dirty="0" smtClean="0"/>
              <a:t>creazione</a:t>
            </a:r>
            <a:endParaRPr lang="it-IT" b="1" dirty="0"/>
          </a:p>
          <a:p>
            <a:pPr marL="0" indent="0">
              <a:buNone/>
            </a:pPr>
            <a:endParaRPr lang="it-IT" dirty="0"/>
          </a:p>
          <a:p>
            <a:pPr marL="0" indent="0">
              <a:buNone/>
            </a:pPr>
            <a:endParaRPr lang="it-IT" dirty="0"/>
          </a:p>
        </p:txBody>
      </p:sp>
      <p:sp>
        <p:nvSpPr>
          <p:cNvPr id="4" name="Segnaposto data 3"/>
          <p:cNvSpPr>
            <a:spLocks noGrp="1"/>
          </p:cNvSpPr>
          <p:nvPr>
            <p:ph type="dt" sz="half" idx="10"/>
          </p:nvPr>
        </p:nvSpPr>
        <p:spPr/>
        <p:txBody>
          <a:bodyPr/>
          <a:lstStyle/>
          <a:p>
            <a:pPr>
              <a:defRPr/>
            </a:pPr>
            <a:r>
              <a:rPr lang="it-IT" dirty="0"/>
              <a:t>www.lucianomeddi.eu</a:t>
            </a:r>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15</a:t>
            </a:fld>
            <a:endParaRPr lang="it-IT"/>
          </a:p>
        </p:txBody>
      </p:sp>
      <p:sp>
        <p:nvSpPr>
          <p:cNvPr id="2" name="Titolo 1"/>
          <p:cNvSpPr>
            <a:spLocks noGrp="1"/>
          </p:cNvSpPr>
          <p:nvPr>
            <p:ph type="title"/>
          </p:nvPr>
        </p:nvSpPr>
        <p:spPr/>
        <p:txBody>
          <a:bodyPr>
            <a:noAutofit/>
          </a:bodyPr>
          <a:lstStyle/>
          <a:p>
            <a:r>
              <a:rPr lang="it-IT" sz="2800" dirty="0" smtClean="0"/>
              <a:t>1. Una </a:t>
            </a:r>
            <a:r>
              <a:rPr lang="it-IT" sz="2800" dirty="0"/>
              <a:t>visione «completa» del rinnovamento </a:t>
            </a:r>
            <a:r>
              <a:rPr lang="it-IT" sz="2800" dirty="0" smtClean="0"/>
              <a:t>missionario del </a:t>
            </a:r>
            <a:r>
              <a:rPr lang="it-IT" sz="2800" dirty="0"/>
              <a:t>Vaticano II</a:t>
            </a:r>
            <a:br>
              <a:rPr lang="it-IT" sz="2800" dirty="0"/>
            </a:br>
            <a:endParaRPr lang="it-IT" sz="2400" dirty="0"/>
          </a:p>
        </p:txBody>
      </p:sp>
    </p:spTree>
    <p:extLst>
      <p:ext uri="{BB962C8B-B14F-4D97-AF65-F5344CB8AC3E}">
        <p14:creationId xmlns:p14="http://schemas.microsoft.com/office/powerpoint/2010/main" val="3596010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smtClean="0"/>
              <a:t>1. Una </a:t>
            </a:r>
            <a:r>
              <a:rPr lang="it-IT" sz="2800" dirty="0"/>
              <a:t>visione «completa» del rinnovamento </a:t>
            </a:r>
            <a:r>
              <a:rPr lang="it-IT" sz="2800" dirty="0" smtClean="0"/>
              <a:t>missionario del </a:t>
            </a:r>
            <a:r>
              <a:rPr lang="it-IT" sz="2800" dirty="0"/>
              <a:t>Vaticano II</a:t>
            </a:r>
            <a:br>
              <a:rPr lang="it-IT" sz="2800" dirty="0"/>
            </a:br>
            <a:endParaRPr lang="it-IT" sz="2400" dirty="0"/>
          </a:p>
        </p:txBody>
      </p:sp>
      <p:sp>
        <p:nvSpPr>
          <p:cNvPr id="3" name="Segnaposto contenuto 2"/>
          <p:cNvSpPr>
            <a:spLocks noGrp="1"/>
          </p:cNvSpPr>
          <p:nvPr>
            <p:ph idx="1"/>
          </p:nvPr>
        </p:nvSpPr>
        <p:spPr/>
        <p:txBody>
          <a:bodyPr>
            <a:normAutofit fontScale="92500"/>
          </a:bodyPr>
          <a:lstStyle/>
          <a:p>
            <a:pPr marL="857250" lvl="1" indent="-457200">
              <a:buFont typeface="+mj-lt"/>
              <a:buAutoNum type="arabicPeriod"/>
            </a:pPr>
            <a:r>
              <a:rPr lang="it-IT" sz="3300" dirty="0"/>
              <a:t>La missione </a:t>
            </a:r>
            <a:r>
              <a:rPr lang="it-IT" sz="3300" dirty="0" smtClean="0"/>
              <a:t>è trinitaria</a:t>
            </a:r>
          </a:p>
          <a:p>
            <a:pPr marL="1257300" lvl="2" indent="-457200"/>
            <a:r>
              <a:rPr lang="it-IT" sz="2800" dirty="0" smtClean="0"/>
              <a:t>La partecipazione dell’amore di Dio (principio divino)</a:t>
            </a:r>
          </a:p>
          <a:p>
            <a:pPr marL="1257300" lvl="2" indent="-457200"/>
            <a:r>
              <a:rPr lang="it-IT" sz="2800" dirty="0" smtClean="0"/>
              <a:t>Come elevazione e felicita (non solo dopo la morte)</a:t>
            </a:r>
          </a:p>
          <a:p>
            <a:pPr marL="1257300" lvl="2" indent="-457200"/>
            <a:r>
              <a:rPr lang="it-IT" sz="2800" dirty="0" smtClean="0"/>
              <a:t>La missione del Figlio come mediazione della grazia</a:t>
            </a:r>
          </a:p>
          <a:p>
            <a:pPr marL="1257300" lvl="2" indent="-457200"/>
            <a:r>
              <a:rPr lang="it-IT" sz="2800" dirty="0" smtClean="0"/>
              <a:t>Come incarnazione, come redenzione e santificazione</a:t>
            </a:r>
          </a:p>
          <a:p>
            <a:pPr marL="1257300" lvl="2" indent="-457200"/>
            <a:r>
              <a:rPr lang="it-IT" sz="2800" dirty="0" smtClean="0"/>
              <a:t>La missione dello Spirito come interiorizzatore (dal di dentro) dell’autodonazione divina</a:t>
            </a:r>
          </a:p>
          <a:p>
            <a:pPr marL="1257300" lvl="2" indent="-457200"/>
            <a:r>
              <a:rPr lang="it-IT" sz="2800" dirty="0" smtClean="0"/>
              <a:t>Già nella creazione e nel mistero pasquale</a:t>
            </a:r>
          </a:p>
          <a:p>
            <a:pPr marL="1257300" lvl="2" indent="-457200"/>
            <a:r>
              <a:rPr lang="it-IT" sz="2800" dirty="0" smtClean="0"/>
              <a:t>Previene l’azione missionaria della chiesa</a:t>
            </a:r>
          </a:p>
          <a:p>
            <a:pPr marL="1257300" lvl="2" indent="-457200"/>
            <a:endParaRPr lang="it-IT" sz="2800" dirty="0" smtClean="0"/>
          </a:p>
          <a:p>
            <a:pPr marL="1257300" lvl="2" indent="-457200"/>
            <a:endParaRPr lang="it-IT" sz="2800" dirty="0"/>
          </a:p>
          <a:p>
            <a:endParaRPr lang="it-IT" dirty="0"/>
          </a:p>
        </p:txBody>
      </p:sp>
      <p:sp>
        <p:nvSpPr>
          <p:cNvPr id="4" name="Segnaposto data 3"/>
          <p:cNvSpPr>
            <a:spLocks noGrp="1"/>
          </p:cNvSpPr>
          <p:nvPr>
            <p:ph type="dt" sz="half" idx="10"/>
          </p:nvPr>
        </p:nvSpPr>
        <p:spPr/>
        <p:txBody>
          <a:bodyPr/>
          <a:lstStyle/>
          <a:p>
            <a:pPr>
              <a:defRPr/>
            </a:pPr>
            <a:r>
              <a:rPr lang="it-IT" dirty="0"/>
              <a:t>www.lucianomeddi.eu</a:t>
            </a:r>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16</a:t>
            </a:fld>
            <a:endParaRPr lang="it-IT"/>
          </a:p>
        </p:txBody>
      </p:sp>
    </p:spTree>
    <p:extLst>
      <p:ext uri="{BB962C8B-B14F-4D97-AF65-F5344CB8AC3E}">
        <p14:creationId xmlns:p14="http://schemas.microsoft.com/office/powerpoint/2010/main" val="2754771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 Lo Spirito soggetto missionario</a:t>
            </a:r>
            <a:endParaRPr lang="it-IT" dirty="0"/>
          </a:p>
        </p:txBody>
      </p:sp>
      <p:sp>
        <p:nvSpPr>
          <p:cNvPr id="6" name="Segnaposto testo 5"/>
          <p:cNvSpPr>
            <a:spLocks noGrp="1"/>
          </p:cNvSpPr>
          <p:nvPr>
            <p:ph type="body" idx="1"/>
          </p:nvPr>
        </p:nvSpPr>
        <p:spPr/>
        <p:txBody>
          <a:bodyPr/>
          <a:lstStyle/>
          <a:p>
            <a:endParaRPr lang="it-IT"/>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17</a:t>
            </a:fld>
            <a:endParaRPr lang="it-IT"/>
          </a:p>
        </p:txBody>
      </p:sp>
    </p:spTree>
    <p:extLst>
      <p:ext uri="{BB962C8B-B14F-4D97-AF65-F5344CB8AC3E}">
        <p14:creationId xmlns:p14="http://schemas.microsoft.com/office/powerpoint/2010/main" val="191516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tabLst>
                <a:tab pos="6553200" algn="l"/>
              </a:tabLst>
            </a:pPr>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La missione </a:t>
            </a:r>
            <a:r>
              <a:rPr lang="it-IT" sz="20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dello </a:t>
            </a:r>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Spirito, </a:t>
            </a:r>
            <a:b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la </a:t>
            </a:r>
            <a:r>
              <a:rPr lang="it-IT" sz="20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missione  nello </a:t>
            </a:r>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Spirito </a:t>
            </a:r>
            <a: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dirty="0" smtClean="0"/>
              <a:t>tesi  </a:t>
            </a:r>
            <a:endParaRPr lang="it-IT" dirty="0"/>
          </a:p>
        </p:txBody>
      </p:sp>
      <p:sp>
        <p:nvSpPr>
          <p:cNvPr id="3" name="Segnaposto contenuto 2"/>
          <p:cNvSpPr>
            <a:spLocks noGrp="1"/>
          </p:cNvSpPr>
          <p:nvPr>
            <p:ph idx="1"/>
          </p:nvPr>
        </p:nvSpPr>
        <p:spPr/>
        <p:txBody>
          <a:bodyPr>
            <a:normAutofit fontScale="92500" lnSpcReduction="20000"/>
          </a:bodyPr>
          <a:lstStyle/>
          <a:p>
            <a:r>
              <a:rPr lang="it-IT" dirty="0"/>
              <a:t>Il Vaticano II ha confermato e consolidato la tradizionale teologia dello Spirito come protagonista della missione ma anche </a:t>
            </a:r>
            <a:r>
              <a:rPr lang="it-IT" b="1" dirty="0"/>
              <a:t>ampliato</a:t>
            </a:r>
            <a:r>
              <a:rPr lang="it-IT" dirty="0"/>
              <a:t> la sua comprensione. </a:t>
            </a:r>
            <a:endParaRPr lang="it-IT" dirty="0" smtClean="0"/>
          </a:p>
          <a:p>
            <a:r>
              <a:rPr lang="it-IT" dirty="0" smtClean="0"/>
              <a:t>Lo </a:t>
            </a:r>
            <a:r>
              <a:rPr lang="it-IT" u="sng" dirty="0"/>
              <a:t>Spirito agisce nella storia già prima di Cristo </a:t>
            </a:r>
            <a:r>
              <a:rPr lang="it-IT" dirty="0"/>
              <a:t>(AG 4), rende Gesù missionario del Padre e la Chiesa testimone e servitrice della passione salvifica di Dio (GS 11: lo shalom). </a:t>
            </a:r>
            <a:endParaRPr lang="it-IT" dirty="0" smtClean="0"/>
          </a:p>
          <a:p>
            <a:r>
              <a:rPr lang="it-IT" dirty="0" smtClean="0"/>
              <a:t>La </a:t>
            </a:r>
            <a:r>
              <a:rPr lang="it-IT" dirty="0"/>
              <a:t>sua azione missionaria </a:t>
            </a:r>
            <a:r>
              <a:rPr lang="it-IT" b="1" dirty="0"/>
              <a:t>avviene dentro la coscienza dell’umanità</a:t>
            </a:r>
            <a:r>
              <a:rPr lang="it-IT" dirty="0"/>
              <a:t> (GS 22; NA 2), </a:t>
            </a:r>
            <a:r>
              <a:rPr lang="it-IT" b="1" dirty="0"/>
              <a:t>utilizza i linguaggi umani (GS 44).</a:t>
            </a:r>
          </a:p>
          <a:p>
            <a:endParaRPr lang="it-IT" sz="2800"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18</a:t>
            </a:fld>
            <a:endParaRPr lang="it-IT"/>
          </a:p>
        </p:txBody>
      </p:sp>
    </p:spTree>
    <p:extLst>
      <p:ext uri="{BB962C8B-B14F-4D97-AF65-F5344CB8AC3E}">
        <p14:creationId xmlns:p14="http://schemas.microsoft.com/office/powerpoint/2010/main" val="31394295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sz="2800" dirty="0" smtClean="0"/>
              <a:t>2. </a:t>
            </a:r>
            <a:r>
              <a:rPr lang="it-IT" sz="2800" dirty="0"/>
              <a:t>Lo Spirito soggetto missionario</a:t>
            </a:r>
          </a:p>
        </p:txBody>
      </p:sp>
      <p:sp>
        <p:nvSpPr>
          <p:cNvPr id="2" name="Segnaposto contenuto 1"/>
          <p:cNvSpPr>
            <a:spLocks noGrp="1"/>
          </p:cNvSpPr>
          <p:nvPr>
            <p:ph idx="1"/>
          </p:nvPr>
        </p:nvSpPr>
        <p:spPr/>
        <p:txBody>
          <a:bodyPr>
            <a:normAutofit/>
          </a:bodyPr>
          <a:lstStyle/>
          <a:p>
            <a:r>
              <a:rPr lang="it-IT" b="1" dirty="0">
                <a:solidFill>
                  <a:srgbClr val="FF0000"/>
                </a:solidFill>
              </a:rPr>
              <a:t>Il dono della </a:t>
            </a:r>
            <a:r>
              <a:rPr lang="it-IT" b="1" dirty="0" smtClean="0">
                <a:solidFill>
                  <a:srgbClr val="FF0000"/>
                </a:solidFill>
              </a:rPr>
              <a:t>missione</a:t>
            </a:r>
            <a:r>
              <a:rPr lang="it-IT" dirty="0" smtClean="0"/>
              <a:t>: </a:t>
            </a:r>
            <a:r>
              <a:rPr lang="it-IT" b="1" dirty="0" smtClean="0"/>
              <a:t>la </a:t>
            </a:r>
            <a:r>
              <a:rPr lang="it-IT" b="1" dirty="0"/>
              <a:t>impostazione </a:t>
            </a:r>
            <a:r>
              <a:rPr lang="it-IT" b="1" dirty="0" smtClean="0"/>
              <a:t>trinitaria-</a:t>
            </a:r>
            <a:r>
              <a:rPr lang="it-IT" b="1" dirty="0" err="1" smtClean="0"/>
              <a:t>pneumatocentrica</a:t>
            </a:r>
            <a:r>
              <a:rPr lang="it-IT" b="1" dirty="0" smtClean="0"/>
              <a:t> </a:t>
            </a:r>
            <a:r>
              <a:rPr lang="it-IT" b="1" dirty="0"/>
              <a:t>di AG 4 e GS </a:t>
            </a:r>
            <a:r>
              <a:rPr lang="it-IT" b="1" dirty="0" smtClean="0"/>
              <a:t>11.22</a:t>
            </a:r>
            <a:r>
              <a:rPr lang="it-IT" dirty="0" smtClean="0"/>
              <a:t>; </a:t>
            </a:r>
            <a:endParaRPr lang="it-IT" dirty="0"/>
          </a:p>
          <a:p>
            <a:pPr lvl="1"/>
            <a:r>
              <a:rPr lang="it-IT" dirty="0" smtClean="0"/>
              <a:t>AG 4: «</a:t>
            </a:r>
            <a:r>
              <a:rPr lang="it-IT" dirty="0"/>
              <a:t>Per il raggiungimento di questo scopo, Cristo inviò da parte del Padre lo </a:t>
            </a:r>
            <a:r>
              <a:rPr lang="it-IT" dirty="0" smtClean="0"/>
              <a:t>Spirito Santo… </a:t>
            </a:r>
            <a:r>
              <a:rPr lang="it-IT" b="1" dirty="0" smtClean="0">
                <a:solidFill>
                  <a:srgbClr val="FF0000"/>
                </a:solidFill>
              </a:rPr>
              <a:t>Indubbiamente </a:t>
            </a:r>
            <a:r>
              <a:rPr lang="it-IT" b="1" dirty="0">
                <a:solidFill>
                  <a:srgbClr val="FF0000"/>
                </a:solidFill>
              </a:rPr>
              <a:t>lo Spirito Santo </a:t>
            </a:r>
            <a:r>
              <a:rPr lang="it-IT" b="1" u="sng" dirty="0">
                <a:solidFill>
                  <a:srgbClr val="FF0000"/>
                </a:solidFill>
              </a:rPr>
              <a:t>operava</a:t>
            </a:r>
            <a:r>
              <a:rPr lang="it-IT" b="1" dirty="0">
                <a:solidFill>
                  <a:srgbClr val="FF0000"/>
                </a:solidFill>
              </a:rPr>
              <a:t> nel mondo prima ancora che Cristo fosse glorificato </a:t>
            </a:r>
            <a:r>
              <a:rPr lang="it-IT" dirty="0"/>
              <a:t>(19). Ma fu nel giorno della Pentecoste che esso si effuse sui discepoli, per rimanere con loro in </a:t>
            </a:r>
            <a:r>
              <a:rPr lang="it-IT" dirty="0" smtClean="0"/>
              <a:t>eterno»</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19</a:t>
            </a:fld>
            <a:endParaRPr lang="it-IT"/>
          </a:p>
        </p:txBody>
      </p:sp>
    </p:spTree>
    <p:extLst>
      <p:ext uri="{BB962C8B-B14F-4D97-AF65-F5344CB8AC3E}">
        <p14:creationId xmlns:p14="http://schemas.microsoft.com/office/powerpoint/2010/main" val="2712210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tabLst>
                <a:tab pos="6553200" algn="l"/>
              </a:tabLst>
            </a:pPr>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La missione </a:t>
            </a:r>
            <a:r>
              <a:rPr lang="it-IT" sz="20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dello </a:t>
            </a:r>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Spirito, </a:t>
            </a:r>
            <a:b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la </a:t>
            </a:r>
            <a:r>
              <a:rPr lang="it-IT" sz="20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missione  nello </a:t>
            </a:r>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Spirito </a:t>
            </a:r>
            <a: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dirty="0" smtClean="0"/>
              <a:t>tesi  </a:t>
            </a:r>
            <a:endParaRPr lang="it-IT" dirty="0"/>
          </a:p>
        </p:txBody>
      </p:sp>
      <p:sp>
        <p:nvSpPr>
          <p:cNvPr id="3" name="Segnaposto contenuto 2"/>
          <p:cNvSpPr>
            <a:spLocks noGrp="1"/>
          </p:cNvSpPr>
          <p:nvPr>
            <p:ph idx="1"/>
          </p:nvPr>
        </p:nvSpPr>
        <p:spPr/>
        <p:txBody>
          <a:bodyPr>
            <a:normAutofit/>
          </a:bodyPr>
          <a:lstStyle/>
          <a:p>
            <a:r>
              <a:rPr lang="it-IT" sz="2800" dirty="0" smtClean="0"/>
              <a:t>La riflessione e pratica missionaria derivata dal Vaticano II ha seguito </a:t>
            </a:r>
            <a:r>
              <a:rPr lang="it-IT" sz="2800" b="1" dirty="0" smtClean="0"/>
              <a:t>due direzioni</a:t>
            </a:r>
          </a:p>
          <a:p>
            <a:pPr lvl="1"/>
            <a:r>
              <a:rPr lang="it-IT" sz="2400" dirty="0" smtClean="0"/>
              <a:t>L’annuncio e la testimonianza dell’amore di Dio (lo Shalom)</a:t>
            </a:r>
          </a:p>
          <a:p>
            <a:pPr lvl="1"/>
            <a:r>
              <a:rPr lang="it-IT" sz="2400" dirty="0" smtClean="0"/>
              <a:t>La teologia delle religioni nella storia della salvezza</a:t>
            </a:r>
          </a:p>
          <a:p>
            <a:r>
              <a:rPr lang="it-IT" sz="2800" dirty="0" smtClean="0"/>
              <a:t>Una missione che forse </a:t>
            </a:r>
            <a:r>
              <a:rPr lang="it-IT" sz="2800" u="sng" dirty="0" smtClean="0"/>
              <a:t>non ha  accolto pienamente il ruolo da «protagonista» dello Spirito; che forse ha troppo separato la missione di Cristo da quella dello Spirito</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a:t>
            </a:fld>
            <a:endParaRPr lang="it-IT"/>
          </a:p>
        </p:txBody>
      </p:sp>
    </p:spTree>
    <p:extLst>
      <p:ext uri="{BB962C8B-B14F-4D97-AF65-F5344CB8AC3E}">
        <p14:creationId xmlns:p14="http://schemas.microsoft.com/office/powerpoint/2010/main" val="1930223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sz="2800" dirty="0" smtClean="0"/>
              <a:t>2. </a:t>
            </a:r>
            <a:r>
              <a:rPr lang="it-IT" sz="2800" dirty="0"/>
              <a:t>Lo Spirito soggetto missionario</a:t>
            </a:r>
          </a:p>
        </p:txBody>
      </p:sp>
      <p:sp>
        <p:nvSpPr>
          <p:cNvPr id="2" name="Segnaposto contenuto 1"/>
          <p:cNvSpPr>
            <a:spLocks noGrp="1"/>
          </p:cNvSpPr>
          <p:nvPr>
            <p:ph idx="1"/>
          </p:nvPr>
        </p:nvSpPr>
        <p:spPr/>
        <p:txBody>
          <a:bodyPr>
            <a:normAutofit/>
          </a:bodyPr>
          <a:lstStyle/>
          <a:p>
            <a:r>
              <a:rPr lang="it-IT" b="1" dirty="0">
                <a:solidFill>
                  <a:srgbClr val="FF0000"/>
                </a:solidFill>
              </a:rPr>
              <a:t>Il dono della </a:t>
            </a:r>
            <a:r>
              <a:rPr lang="it-IT" b="1" dirty="0" smtClean="0">
                <a:solidFill>
                  <a:srgbClr val="FF0000"/>
                </a:solidFill>
              </a:rPr>
              <a:t>missione</a:t>
            </a:r>
            <a:r>
              <a:rPr lang="it-IT" dirty="0" smtClean="0"/>
              <a:t>: </a:t>
            </a:r>
            <a:r>
              <a:rPr lang="it-IT" b="1" dirty="0" smtClean="0"/>
              <a:t>la </a:t>
            </a:r>
            <a:r>
              <a:rPr lang="it-IT" b="1" dirty="0"/>
              <a:t>impostazione </a:t>
            </a:r>
            <a:r>
              <a:rPr lang="it-IT" b="1" dirty="0" smtClean="0"/>
              <a:t>trinitaria-</a:t>
            </a:r>
            <a:r>
              <a:rPr lang="it-IT" b="1" dirty="0" err="1" smtClean="0"/>
              <a:t>pneumatocentrica</a:t>
            </a:r>
            <a:r>
              <a:rPr lang="it-IT" b="1" dirty="0" smtClean="0"/>
              <a:t> </a:t>
            </a:r>
            <a:r>
              <a:rPr lang="it-IT" b="1" dirty="0"/>
              <a:t>di AG 4 e GS </a:t>
            </a:r>
            <a:r>
              <a:rPr lang="it-IT" b="1" dirty="0" smtClean="0"/>
              <a:t>11.22</a:t>
            </a:r>
            <a:r>
              <a:rPr lang="it-IT" dirty="0" smtClean="0"/>
              <a:t> </a:t>
            </a:r>
            <a:endParaRPr lang="it-IT" dirty="0"/>
          </a:p>
          <a:p>
            <a:pPr lvl="1"/>
            <a:r>
              <a:rPr lang="it-IT" dirty="0" smtClean="0"/>
              <a:t>GS 11 «</a:t>
            </a:r>
            <a:r>
              <a:rPr lang="it-IT" dirty="0"/>
              <a:t>Il popolo di Dio, mosso dalla fede con cui crede di essere condotto dallo Spirito del Signore che riempie l'universo, cerca di </a:t>
            </a:r>
            <a:r>
              <a:rPr lang="it-IT" b="1" dirty="0">
                <a:solidFill>
                  <a:srgbClr val="FF0000"/>
                </a:solidFill>
              </a:rPr>
              <a:t>discernere negli avvenimenti, nelle richieste e nelle aspirazioni</a:t>
            </a:r>
            <a:r>
              <a:rPr lang="it-IT" dirty="0"/>
              <a:t>, cui prende parte insieme con gli altri uomini del nostro tempo, quali siano </a:t>
            </a:r>
            <a:r>
              <a:rPr lang="it-IT" b="1" dirty="0">
                <a:solidFill>
                  <a:srgbClr val="FF0000"/>
                </a:solidFill>
              </a:rPr>
              <a:t>i veri segni della presenza o del disegno di </a:t>
            </a:r>
            <a:r>
              <a:rPr lang="it-IT" b="1" dirty="0" smtClean="0">
                <a:solidFill>
                  <a:srgbClr val="FF0000"/>
                </a:solidFill>
              </a:rPr>
              <a:t>Dio</a:t>
            </a:r>
            <a:r>
              <a:rPr lang="it-IT" dirty="0" smtClean="0"/>
              <a:t>»</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20</a:t>
            </a:fld>
            <a:endParaRPr lang="it-IT"/>
          </a:p>
        </p:txBody>
      </p:sp>
    </p:spTree>
    <p:extLst>
      <p:ext uri="{BB962C8B-B14F-4D97-AF65-F5344CB8AC3E}">
        <p14:creationId xmlns:p14="http://schemas.microsoft.com/office/powerpoint/2010/main" val="2579046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sz="2800" dirty="0" smtClean="0"/>
              <a:t>2. </a:t>
            </a:r>
            <a:r>
              <a:rPr lang="it-IT" sz="2800" dirty="0"/>
              <a:t>Lo Spirito soggetto missionario</a:t>
            </a:r>
          </a:p>
        </p:txBody>
      </p:sp>
      <p:sp>
        <p:nvSpPr>
          <p:cNvPr id="2" name="Segnaposto contenuto 1"/>
          <p:cNvSpPr>
            <a:spLocks noGrp="1"/>
          </p:cNvSpPr>
          <p:nvPr>
            <p:ph idx="1"/>
          </p:nvPr>
        </p:nvSpPr>
        <p:spPr/>
        <p:txBody>
          <a:bodyPr>
            <a:normAutofit lnSpcReduction="10000"/>
          </a:bodyPr>
          <a:lstStyle/>
          <a:p>
            <a:r>
              <a:rPr lang="it-IT" b="1" dirty="0">
                <a:solidFill>
                  <a:srgbClr val="FF0000"/>
                </a:solidFill>
              </a:rPr>
              <a:t>Il dono della </a:t>
            </a:r>
            <a:r>
              <a:rPr lang="it-IT" b="1" dirty="0" smtClean="0">
                <a:solidFill>
                  <a:srgbClr val="FF0000"/>
                </a:solidFill>
              </a:rPr>
              <a:t>missione</a:t>
            </a:r>
            <a:r>
              <a:rPr lang="it-IT" dirty="0" smtClean="0"/>
              <a:t>: </a:t>
            </a:r>
            <a:r>
              <a:rPr lang="it-IT" b="1" dirty="0" smtClean="0"/>
              <a:t>la </a:t>
            </a:r>
            <a:r>
              <a:rPr lang="it-IT" b="1" dirty="0"/>
              <a:t>impostazione </a:t>
            </a:r>
            <a:r>
              <a:rPr lang="it-IT" b="1" dirty="0" smtClean="0"/>
              <a:t>trinitaria-</a:t>
            </a:r>
            <a:r>
              <a:rPr lang="it-IT" b="1" dirty="0" err="1" smtClean="0"/>
              <a:t>pneumatocentrica</a:t>
            </a:r>
            <a:r>
              <a:rPr lang="it-IT" b="1" dirty="0" smtClean="0"/>
              <a:t> </a:t>
            </a:r>
            <a:r>
              <a:rPr lang="it-IT" b="1" dirty="0"/>
              <a:t>di AG 4 e GS </a:t>
            </a:r>
            <a:r>
              <a:rPr lang="it-IT" b="1" dirty="0" smtClean="0"/>
              <a:t>11.22</a:t>
            </a:r>
            <a:r>
              <a:rPr lang="it-IT" dirty="0" smtClean="0"/>
              <a:t> </a:t>
            </a:r>
            <a:endParaRPr lang="it-IT" dirty="0"/>
          </a:p>
          <a:p>
            <a:pPr lvl="1"/>
            <a:r>
              <a:rPr lang="it-IT" dirty="0" smtClean="0"/>
              <a:t>GS 22 «</a:t>
            </a:r>
            <a:r>
              <a:rPr lang="it-IT" dirty="0"/>
              <a:t>E ciò vale non solamente per i cristiani, ma anche per tutti gli uomini di buona volontà, nel cui cuore lavora invisibilmente la grazia (39). Cristo, infatti, è morto per tutti </a:t>
            </a:r>
            <a:r>
              <a:rPr lang="it-IT" dirty="0" smtClean="0"/>
              <a:t>e </a:t>
            </a:r>
            <a:r>
              <a:rPr lang="it-IT" dirty="0"/>
              <a:t>la </a:t>
            </a:r>
            <a:r>
              <a:rPr lang="it-IT" b="1" dirty="0">
                <a:solidFill>
                  <a:srgbClr val="FF0000"/>
                </a:solidFill>
              </a:rPr>
              <a:t>vocazione ultima dell'uomo </a:t>
            </a:r>
            <a:r>
              <a:rPr lang="it-IT" dirty="0"/>
              <a:t>è effettivamente una sola, quella divina; perciò dobbiamo ritenere che </a:t>
            </a:r>
            <a:r>
              <a:rPr lang="it-IT" b="1" dirty="0">
                <a:solidFill>
                  <a:srgbClr val="FF0000"/>
                </a:solidFill>
              </a:rPr>
              <a:t>lo Spirito Santo dia a tutti la possibilità di venire associati, nel modo che Dio conosce, al mistero </a:t>
            </a:r>
            <a:r>
              <a:rPr lang="it-IT" b="1" dirty="0" smtClean="0">
                <a:solidFill>
                  <a:srgbClr val="FF0000"/>
                </a:solidFill>
              </a:rPr>
              <a:t>pasquale».</a:t>
            </a:r>
            <a:endParaRPr lang="it-IT" b="1" dirty="0">
              <a:solidFill>
                <a:srgbClr val="FF0000"/>
              </a:solidFill>
            </a:endParaRP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21</a:t>
            </a:fld>
            <a:endParaRPr lang="it-IT"/>
          </a:p>
        </p:txBody>
      </p:sp>
    </p:spTree>
    <p:extLst>
      <p:ext uri="{BB962C8B-B14F-4D97-AF65-F5344CB8AC3E}">
        <p14:creationId xmlns:p14="http://schemas.microsoft.com/office/powerpoint/2010/main" val="4017495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sz="2800" dirty="0" smtClean="0"/>
              <a:t>2. </a:t>
            </a:r>
            <a:r>
              <a:rPr lang="it-IT" sz="2800" dirty="0"/>
              <a:t>Lo Spirito soggetto missionario</a:t>
            </a:r>
          </a:p>
        </p:txBody>
      </p:sp>
      <p:sp>
        <p:nvSpPr>
          <p:cNvPr id="2" name="Segnaposto contenuto 1"/>
          <p:cNvSpPr>
            <a:spLocks noGrp="1"/>
          </p:cNvSpPr>
          <p:nvPr>
            <p:ph idx="1"/>
          </p:nvPr>
        </p:nvSpPr>
        <p:spPr/>
        <p:txBody>
          <a:bodyPr>
            <a:normAutofit/>
          </a:bodyPr>
          <a:lstStyle/>
          <a:p>
            <a:r>
              <a:rPr lang="it-IT" b="1" dirty="0">
                <a:solidFill>
                  <a:srgbClr val="FF0000"/>
                </a:solidFill>
              </a:rPr>
              <a:t>Il dono della </a:t>
            </a:r>
            <a:r>
              <a:rPr lang="it-IT" b="1" dirty="0" smtClean="0">
                <a:solidFill>
                  <a:srgbClr val="FF0000"/>
                </a:solidFill>
              </a:rPr>
              <a:t>missione</a:t>
            </a:r>
            <a:r>
              <a:rPr lang="it-IT" dirty="0" smtClean="0"/>
              <a:t>: </a:t>
            </a:r>
            <a:r>
              <a:rPr lang="it-IT" b="1" dirty="0" smtClean="0"/>
              <a:t>la </a:t>
            </a:r>
            <a:r>
              <a:rPr lang="it-IT" b="1" dirty="0"/>
              <a:t>impostazione </a:t>
            </a:r>
            <a:r>
              <a:rPr lang="it-IT" b="1" dirty="0" smtClean="0"/>
              <a:t>trinitaria-</a:t>
            </a:r>
            <a:r>
              <a:rPr lang="it-IT" b="1" dirty="0" err="1" smtClean="0"/>
              <a:t>pneumatocentrica</a:t>
            </a:r>
            <a:r>
              <a:rPr lang="it-IT" b="1" dirty="0" smtClean="0"/>
              <a:t> </a:t>
            </a:r>
            <a:r>
              <a:rPr lang="it-IT" b="1" dirty="0"/>
              <a:t>di </a:t>
            </a:r>
            <a:r>
              <a:rPr lang="it-IT" b="1" dirty="0" smtClean="0"/>
              <a:t>NA 2</a:t>
            </a:r>
          </a:p>
          <a:p>
            <a:pPr lvl="1"/>
            <a:r>
              <a:rPr lang="it-IT" dirty="0"/>
              <a:t>2. Dai tempi più antichi fino ad oggi presso i vari popoli si trova una certa sensibilità a quella forza arcana che è presente al corso delle cose e agli avvenimenti della vita umana, ed anzi talvolta vi riconosce la Divinità suprema o il Padre. Questa sensibilità e questa conoscenza compenetrano la vita in un intimo senso religioso.</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22</a:t>
            </a:fld>
            <a:endParaRPr lang="it-IT"/>
          </a:p>
        </p:txBody>
      </p:sp>
    </p:spTree>
    <p:extLst>
      <p:ext uri="{BB962C8B-B14F-4D97-AF65-F5344CB8AC3E}">
        <p14:creationId xmlns:p14="http://schemas.microsoft.com/office/powerpoint/2010/main" val="2076270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sz="2800" dirty="0"/>
              <a:t>3. Lo Spirito soggetto missionario</a:t>
            </a:r>
          </a:p>
        </p:txBody>
      </p:sp>
      <p:sp>
        <p:nvSpPr>
          <p:cNvPr id="2" name="Segnaposto contenuto 1"/>
          <p:cNvSpPr>
            <a:spLocks noGrp="1"/>
          </p:cNvSpPr>
          <p:nvPr>
            <p:ph idx="1"/>
          </p:nvPr>
        </p:nvSpPr>
        <p:spPr/>
        <p:txBody>
          <a:bodyPr>
            <a:normAutofit fontScale="85000" lnSpcReduction="10000"/>
          </a:bodyPr>
          <a:lstStyle/>
          <a:p>
            <a:r>
              <a:rPr lang="it-IT" dirty="0" smtClean="0"/>
              <a:t>Evoluzione della missiologia\ </a:t>
            </a:r>
            <a:r>
              <a:rPr lang="it-IT" b="1" dirty="0" smtClean="0">
                <a:solidFill>
                  <a:srgbClr val="FF0000"/>
                </a:solidFill>
              </a:rPr>
              <a:t>sintesi</a:t>
            </a:r>
          </a:p>
          <a:p>
            <a:pPr lvl="1"/>
            <a:r>
              <a:rPr lang="it-IT" dirty="0" smtClean="0"/>
              <a:t>Allargamento del dono missionario della Trinità: la santificazione (Redenzione-Mistero Pasquale)</a:t>
            </a:r>
          </a:p>
          <a:p>
            <a:pPr lvl="1"/>
            <a:r>
              <a:rPr lang="it-IT" dirty="0" smtClean="0"/>
              <a:t>Accentuazione della predisposizione al MP (effetto della universale volontà salvifica di Dio) come azione della Grazia e della Rivelazione</a:t>
            </a:r>
          </a:p>
          <a:p>
            <a:pPr lvl="1"/>
            <a:r>
              <a:rPr lang="it-IT" dirty="0" smtClean="0"/>
              <a:t>Riconoscimento della azione missionaria dello Spirito come partecipazione (e non solo prefigurazione) del Mistero Pasquale</a:t>
            </a:r>
          </a:p>
          <a:p>
            <a:pPr lvl="1"/>
            <a:r>
              <a:rPr lang="it-IT" dirty="0" smtClean="0"/>
              <a:t>Il processo missionario è interiore (opera della Trinità) ed esteriore (opera della chiesa)</a:t>
            </a:r>
          </a:p>
          <a:p>
            <a:pPr lvl="1"/>
            <a:r>
              <a:rPr lang="it-IT" dirty="0" smtClean="0"/>
              <a:t>Missione come riconoscimento delle azioni salvifiche dello Spirito</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23</a:t>
            </a:fld>
            <a:endParaRPr lang="it-IT"/>
          </a:p>
        </p:txBody>
      </p:sp>
    </p:spTree>
    <p:extLst>
      <p:ext uri="{BB962C8B-B14F-4D97-AF65-F5344CB8AC3E}">
        <p14:creationId xmlns:p14="http://schemas.microsoft.com/office/powerpoint/2010/main" val="1175698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3. </a:t>
            </a:r>
            <a:r>
              <a:rPr lang="it-IT" dirty="0"/>
              <a:t>La ricerca delle vie missionarie</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24</a:t>
            </a:fld>
            <a:endParaRPr lang="it-IT"/>
          </a:p>
        </p:txBody>
      </p:sp>
      <p:sp>
        <p:nvSpPr>
          <p:cNvPr id="6" name="Segnaposto testo 5"/>
          <p:cNvSpPr>
            <a:spLocks noGrp="1"/>
          </p:cNvSpPr>
          <p:nvPr>
            <p:ph type="body" idx="1"/>
          </p:nvPr>
        </p:nvSpPr>
        <p:spPr/>
        <p:txBody>
          <a:bodyPr/>
          <a:lstStyle/>
          <a:p>
            <a:endParaRPr lang="it-IT"/>
          </a:p>
        </p:txBody>
      </p:sp>
    </p:spTree>
    <p:extLst>
      <p:ext uri="{BB962C8B-B14F-4D97-AF65-F5344CB8AC3E}">
        <p14:creationId xmlns:p14="http://schemas.microsoft.com/office/powerpoint/2010/main" val="2514172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3. </a:t>
            </a:r>
            <a:r>
              <a:rPr lang="it-IT" dirty="0"/>
              <a:t>La ricerca delle vie missionarie</a:t>
            </a:r>
          </a:p>
        </p:txBody>
      </p:sp>
      <p:sp>
        <p:nvSpPr>
          <p:cNvPr id="3" name="Segnaposto contenuto 2"/>
          <p:cNvSpPr>
            <a:spLocks noGrp="1"/>
          </p:cNvSpPr>
          <p:nvPr>
            <p:ph idx="1"/>
          </p:nvPr>
        </p:nvSpPr>
        <p:spPr/>
        <p:txBody>
          <a:bodyPr>
            <a:normAutofit fontScale="92500" lnSpcReduction="10000"/>
          </a:bodyPr>
          <a:lstStyle/>
          <a:p>
            <a:r>
              <a:rPr lang="it-IT" dirty="0" smtClean="0"/>
              <a:t>Si </a:t>
            </a:r>
            <a:r>
              <a:rPr lang="it-IT" dirty="0"/>
              <a:t>ricordi che questi approfondimenti furono accolti nella </a:t>
            </a:r>
            <a:r>
              <a:rPr lang="it-IT" i="1" dirty="0"/>
              <a:t>Relazione finale </a:t>
            </a:r>
            <a:r>
              <a:rPr lang="it-IT" dirty="0"/>
              <a:t>del Sinodo Straordinario del 1985, testo che assume in pieno la prospettiva missiologica di </a:t>
            </a:r>
            <a:r>
              <a:rPr lang="it-IT" i="1" dirty="0" err="1"/>
              <a:t>Gaudium</a:t>
            </a:r>
            <a:r>
              <a:rPr lang="it-IT" i="1" dirty="0"/>
              <a:t> et </a:t>
            </a:r>
            <a:r>
              <a:rPr lang="it-IT" i="1" dirty="0" err="1"/>
              <a:t>spes</a:t>
            </a:r>
            <a:r>
              <a:rPr lang="it-IT" dirty="0"/>
              <a:t>. </a:t>
            </a:r>
            <a:endParaRPr lang="it-IT" dirty="0" smtClean="0"/>
          </a:p>
          <a:p>
            <a:r>
              <a:rPr lang="it-IT" dirty="0" smtClean="0"/>
              <a:t>In una prima fase la missione ha approfondito il concetto di amore-shalom-liberazione-umanizzazione</a:t>
            </a:r>
          </a:p>
          <a:p>
            <a:r>
              <a:rPr lang="it-IT" dirty="0" smtClean="0"/>
              <a:t>In una seconda fase il valore delle religioni (rivelazioni e pratiche)</a:t>
            </a:r>
          </a:p>
          <a:p>
            <a:r>
              <a:rPr lang="it-IT" dirty="0" smtClean="0"/>
              <a:t>Recentemente la via pneumatica o mistica della missione</a:t>
            </a:r>
            <a:endParaRPr lang="it-IT" dirty="0"/>
          </a:p>
          <a:p>
            <a:endParaRPr lang="it-IT" dirty="0"/>
          </a:p>
          <a:p>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25</a:t>
            </a:fld>
            <a:endParaRPr lang="it-IT"/>
          </a:p>
        </p:txBody>
      </p:sp>
    </p:spTree>
    <p:extLst>
      <p:ext uri="{BB962C8B-B14F-4D97-AF65-F5344CB8AC3E}">
        <p14:creationId xmlns:p14="http://schemas.microsoft.com/office/powerpoint/2010/main" val="3714156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DA83B6-80FD-41A1-8B7C-D2ECF60F51D7}"/>
              </a:ext>
            </a:extLst>
          </p:cNvPr>
          <p:cNvSpPr>
            <a:spLocks noGrp="1"/>
          </p:cNvSpPr>
          <p:nvPr>
            <p:ph type="title"/>
          </p:nvPr>
        </p:nvSpPr>
        <p:spPr/>
        <p:txBody>
          <a:bodyPr/>
          <a:lstStyle/>
          <a:p>
            <a:r>
              <a:rPr lang="it-IT" dirty="0"/>
              <a:t>3. La ricerca delle vie </a:t>
            </a:r>
            <a:r>
              <a:rPr lang="it-IT" dirty="0" smtClean="0"/>
              <a:t>missionarie</a:t>
            </a:r>
            <a:endParaRPr lang="en-US" dirty="0"/>
          </a:p>
        </p:txBody>
      </p:sp>
      <p:sp>
        <p:nvSpPr>
          <p:cNvPr id="4" name="Segnaposto data 3">
            <a:extLst>
              <a:ext uri="{FF2B5EF4-FFF2-40B4-BE49-F238E27FC236}">
                <a16:creationId xmlns:a16="http://schemas.microsoft.com/office/drawing/2014/main" id="{DD7A4285-D76C-49B4-B52F-823EC04CD355}"/>
              </a:ext>
            </a:extLst>
          </p:cNvPr>
          <p:cNvSpPr>
            <a:spLocks noGrp="1"/>
          </p:cNvSpPr>
          <p:nvPr>
            <p:ph type="dt" sz="half" idx="10"/>
          </p:nvPr>
        </p:nvSpPr>
        <p:spPr/>
        <p:txBody>
          <a:bodyPr/>
          <a:lstStyle/>
          <a:p>
            <a:pPr>
              <a:defRPr/>
            </a:pPr>
            <a:r>
              <a:rPr lang="it-IT" dirty="0"/>
              <a:t>www.lucianomeddi.eu</a:t>
            </a:r>
          </a:p>
        </p:txBody>
      </p:sp>
      <p:sp>
        <p:nvSpPr>
          <p:cNvPr id="5" name="Segnaposto numero diapositiva 4">
            <a:extLst>
              <a:ext uri="{FF2B5EF4-FFF2-40B4-BE49-F238E27FC236}">
                <a16:creationId xmlns:a16="http://schemas.microsoft.com/office/drawing/2014/main" id="{BC835716-20EC-48CD-A0A9-735D560BDCA3}"/>
              </a:ext>
            </a:extLst>
          </p:cNvPr>
          <p:cNvSpPr>
            <a:spLocks noGrp="1"/>
          </p:cNvSpPr>
          <p:nvPr>
            <p:ph type="sldNum" sz="quarter" idx="11"/>
          </p:nvPr>
        </p:nvSpPr>
        <p:spPr/>
        <p:txBody>
          <a:bodyPr/>
          <a:lstStyle/>
          <a:p>
            <a:pPr>
              <a:defRPr/>
            </a:pPr>
            <a:fld id="{25BC34F4-02C1-410C-953D-B77F6D94B61F}" type="slidenum">
              <a:rPr lang="it-IT"/>
              <a:pPr>
                <a:defRPr/>
              </a:pPr>
              <a:t>26</a:t>
            </a:fld>
            <a:endParaRPr lang="it-IT"/>
          </a:p>
        </p:txBody>
      </p:sp>
      <p:graphicFrame>
        <p:nvGraphicFramePr>
          <p:cNvPr id="7" name="Tabella 8">
            <a:extLst>
              <a:ext uri="{FF2B5EF4-FFF2-40B4-BE49-F238E27FC236}">
                <a16:creationId xmlns:a16="http://schemas.microsoft.com/office/drawing/2014/main" id="{911767D5-9DD9-47FF-8BE2-A41EB1A8718E}"/>
              </a:ext>
            </a:extLst>
          </p:cNvPr>
          <p:cNvGraphicFramePr>
            <a:graphicFrameLocks noGrp="1"/>
          </p:cNvGraphicFramePr>
          <p:nvPr>
            <p:ph idx="1"/>
            <p:extLst/>
          </p:nvPr>
        </p:nvGraphicFramePr>
        <p:xfrm>
          <a:off x="1774825" y="1628775"/>
          <a:ext cx="9785628" cy="3754120"/>
        </p:xfrm>
        <a:graphic>
          <a:graphicData uri="http://schemas.openxmlformats.org/drawingml/2006/table">
            <a:tbl>
              <a:tblPr firstRow="1" bandRow="1">
                <a:tableStyleId>{5C22544A-7EE6-4342-B048-85BDC9FD1C3A}</a:tableStyleId>
              </a:tblPr>
              <a:tblGrid>
                <a:gridCol w="216719">
                  <a:extLst>
                    <a:ext uri="{9D8B030D-6E8A-4147-A177-3AD203B41FA5}">
                      <a16:colId xmlns:a16="http://schemas.microsoft.com/office/drawing/2014/main" val="4139105495"/>
                    </a:ext>
                  </a:extLst>
                </a:gridCol>
                <a:gridCol w="9568909">
                  <a:extLst>
                    <a:ext uri="{9D8B030D-6E8A-4147-A177-3AD203B41FA5}">
                      <a16:colId xmlns:a16="http://schemas.microsoft.com/office/drawing/2014/main" val="1541234084"/>
                    </a:ext>
                  </a:extLst>
                </a:gridCol>
              </a:tblGrid>
              <a:tr h="370840">
                <a:tc>
                  <a:txBody>
                    <a:bodyPr/>
                    <a:lstStyle/>
                    <a:p>
                      <a:endParaRPr lang="it-IT" dirty="0"/>
                    </a:p>
                  </a:txBody>
                  <a:tcPr>
                    <a:solidFill>
                      <a:schemeClr val="bg1">
                        <a:lumMod val="95000"/>
                      </a:schemeClr>
                    </a:solidFill>
                  </a:tcPr>
                </a:tc>
                <a:tc>
                  <a:txBody>
                    <a:bodyPr/>
                    <a:lstStyle/>
                    <a:p>
                      <a:pPr>
                        <a:buNone/>
                      </a:pPr>
                      <a:r>
                        <a:rPr lang="it-IT" b="1" dirty="0" smtClean="0">
                          <a:solidFill>
                            <a:schemeClr val="tx1"/>
                          </a:solidFill>
                        </a:rPr>
                        <a:t>Umanizzazione </a:t>
                      </a:r>
                      <a:endParaRPr lang="it-IT" b="1" dirty="0">
                        <a:solidFill>
                          <a:schemeClr val="tx1"/>
                        </a:solidFill>
                      </a:endParaRPr>
                    </a:p>
                  </a:txBody>
                  <a:tcPr>
                    <a:solidFill>
                      <a:schemeClr val="bg1">
                        <a:lumMod val="95000"/>
                      </a:schemeClr>
                    </a:solidFill>
                  </a:tcPr>
                </a:tc>
                <a:extLst>
                  <a:ext uri="{0D108BD9-81ED-4DB2-BD59-A6C34878D82A}">
                    <a16:rowId xmlns:a16="http://schemas.microsoft.com/office/drawing/2014/main" val="1686660772"/>
                  </a:ext>
                </a:extLst>
              </a:tr>
              <a:tr h="370840">
                <a:tc>
                  <a:txBody>
                    <a:bodyPr/>
                    <a:lstStyle/>
                    <a:p>
                      <a:endParaRPr lang="it-IT" dirty="0"/>
                    </a:p>
                  </a:txBody>
                  <a:tcPr>
                    <a:solidFill>
                      <a:schemeClr val="bg1">
                        <a:lumMod val="95000"/>
                      </a:schemeClr>
                    </a:solidFill>
                  </a:tcPr>
                </a:tc>
                <a:tc>
                  <a:txBody>
                    <a:bodyPr/>
                    <a:lstStyle/>
                    <a:p>
                      <a:r>
                        <a:rPr lang="it-IT" dirty="0" smtClean="0"/>
                        <a:t>GS 1</a:t>
                      </a:r>
                    </a:p>
                    <a:p>
                      <a:r>
                        <a:rPr lang="it-IT" sz="1800" b="0" i="0" kern="1200" dirty="0" smtClean="0">
                          <a:solidFill>
                            <a:schemeClr val="dk1"/>
                          </a:solidFill>
                          <a:effectLst/>
                          <a:latin typeface="+mn-lt"/>
                          <a:ea typeface="+mn-ea"/>
                          <a:cs typeface="+mn-cs"/>
                        </a:rPr>
                        <a:t>Le gioie e le speranze, le tristezze e le angosce degli uomini d'oggi, dei poveri soprattutto e di tutti coloro che soffrono, sono pure le gioie e le speranze, le tristezze e le angosce dei discepoli di Cristo, e nulla vi è di genuinamente umano che non trovi eco nel loro cuore</a:t>
                      </a:r>
                    </a:p>
                    <a:p>
                      <a:r>
                        <a:rPr lang="it-IT" sz="1800" b="0" i="0" kern="1200" dirty="0" smtClean="0">
                          <a:solidFill>
                            <a:schemeClr val="dk1"/>
                          </a:solidFill>
                          <a:effectLst/>
                          <a:latin typeface="+mn-lt"/>
                          <a:ea typeface="+mn-ea"/>
                          <a:cs typeface="+mn-cs"/>
                        </a:rPr>
                        <a:t>AG</a:t>
                      </a:r>
                      <a:r>
                        <a:rPr lang="it-IT" sz="1800" b="0" i="0" kern="1200" baseline="0" dirty="0" smtClean="0">
                          <a:solidFill>
                            <a:schemeClr val="dk1"/>
                          </a:solidFill>
                          <a:effectLst/>
                          <a:latin typeface="+mn-lt"/>
                          <a:ea typeface="+mn-ea"/>
                          <a:cs typeface="+mn-cs"/>
                        </a:rPr>
                        <a:t> 8 (e 12)</a:t>
                      </a:r>
                    </a:p>
                    <a:p>
                      <a:r>
                        <a:rPr lang="it-IT" sz="1800" b="1" i="0" kern="1200" dirty="0" smtClean="0">
                          <a:solidFill>
                            <a:srgbClr val="FF0000"/>
                          </a:solidFill>
                          <a:effectLst/>
                          <a:latin typeface="+mn-lt"/>
                          <a:ea typeface="+mn-ea"/>
                          <a:cs typeface="+mn-cs"/>
                        </a:rPr>
                        <a:t>L'attività missionaria è anche intimamente congiunta con la natura umana e con le sue aspirazioni</a:t>
                      </a:r>
                      <a:r>
                        <a:rPr lang="it-IT" sz="1800" b="0" i="0" kern="1200" dirty="0" smtClean="0">
                          <a:solidFill>
                            <a:schemeClr val="dk1"/>
                          </a:solidFill>
                          <a:effectLst/>
                          <a:latin typeface="+mn-lt"/>
                          <a:ea typeface="+mn-ea"/>
                          <a:cs typeface="+mn-cs"/>
                        </a:rPr>
                        <a:t>.</a:t>
                      </a:r>
                    </a:p>
                    <a:p>
                      <a:r>
                        <a:rPr lang="it-IT" sz="1800" b="0" i="0" kern="1200" dirty="0" smtClean="0">
                          <a:solidFill>
                            <a:schemeClr val="dk1"/>
                          </a:solidFill>
                          <a:effectLst/>
                          <a:latin typeface="+mn-lt"/>
                          <a:ea typeface="+mn-ea"/>
                          <a:cs typeface="+mn-cs"/>
                        </a:rPr>
                        <a:t>EN c. II;</a:t>
                      </a:r>
                      <a:r>
                        <a:rPr lang="it-IT" sz="1800" b="0" i="0" kern="1200" baseline="0" dirty="0" smtClean="0">
                          <a:solidFill>
                            <a:schemeClr val="dk1"/>
                          </a:solidFill>
                          <a:effectLst/>
                          <a:latin typeface="+mn-lt"/>
                          <a:ea typeface="+mn-ea"/>
                          <a:cs typeface="+mn-cs"/>
                        </a:rPr>
                        <a:t> </a:t>
                      </a:r>
                      <a:br>
                        <a:rPr lang="it-IT" sz="1800" b="0" i="0" kern="1200" baseline="0" dirty="0" smtClean="0">
                          <a:solidFill>
                            <a:schemeClr val="dk1"/>
                          </a:solidFill>
                          <a:effectLst/>
                          <a:latin typeface="+mn-lt"/>
                          <a:ea typeface="+mn-ea"/>
                          <a:cs typeface="+mn-cs"/>
                        </a:rPr>
                      </a:br>
                      <a:r>
                        <a:rPr lang="it-IT" sz="1800" i="1" kern="1200" dirty="0" err="1" smtClean="0">
                          <a:solidFill>
                            <a:schemeClr val="dk1"/>
                          </a:solidFill>
                          <a:latin typeface="+mn-lt"/>
                          <a:ea typeface="+mn-ea"/>
                          <a:cs typeface="+mn-cs"/>
                        </a:rPr>
                        <a:t>Libertatis</a:t>
                      </a:r>
                      <a:r>
                        <a:rPr lang="it-IT" sz="1800" i="1" kern="1200" dirty="0" smtClean="0">
                          <a:solidFill>
                            <a:schemeClr val="dk1"/>
                          </a:solidFill>
                          <a:latin typeface="+mn-lt"/>
                          <a:ea typeface="+mn-ea"/>
                          <a:cs typeface="+mn-cs"/>
                        </a:rPr>
                        <a:t> </a:t>
                      </a:r>
                      <a:r>
                        <a:rPr lang="it-IT" sz="1800" i="1" kern="1200" dirty="0" err="1" smtClean="0">
                          <a:solidFill>
                            <a:schemeClr val="dk1"/>
                          </a:solidFill>
                          <a:latin typeface="+mn-lt"/>
                          <a:ea typeface="+mn-ea"/>
                          <a:cs typeface="+mn-cs"/>
                        </a:rPr>
                        <a:t>Nuntius</a:t>
                      </a:r>
                      <a:r>
                        <a:rPr lang="it-IT" sz="1800" i="1" kern="1200" dirty="0" smtClean="0">
                          <a:solidFill>
                            <a:schemeClr val="dk1"/>
                          </a:solidFill>
                          <a:latin typeface="+mn-lt"/>
                          <a:ea typeface="+mn-ea"/>
                          <a:cs typeface="+mn-cs"/>
                        </a:rPr>
                        <a:t>. Istruzione su alcuni aspetti della "Teologia della Liberazione«, </a:t>
                      </a:r>
                      <a:r>
                        <a:rPr lang="it-IT" sz="1800" i="0" kern="1200" dirty="0" smtClean="0">
                          <a:solidFill>
                            <a:schemeClr val="dk1"/>
                          </a:solidFill>
                          <a:latin typeface="+mn-lt"/>
                          <a:ea typeface="+mn-ea"/>
                          <a:cs typeface="+mn-cs"/>
                        </a:rPr>
                        <a:t>1984;</a:t>
                      </a:r>
                    </a:p>
                    <a:p>
                      <a:r>
                        <a:rPr lang="it-IT" sz="1800" i="1" kern="1200" dirty="0" err="1" smtClean="0">
                          <a:solidFill>
                            <a:schemeClr val="dk1"/>
                          </a:solidFill>
                          <a:latin typeface="+mn-lt"/>
                          <a:ea typeface="+mn-ea"/>
                          <a:cs typeface="+mn-cs"/>
                        </a:rPr>
                        <a:t>Libertatis</a:t>
                      </a:r>
                      <a:r>
                        <a:rPr lang="it-IT" sz="1800" i="1" kern="1200" dirty="0" smtClean="0">
                          <a:solidFill>
                            <a:schemeClr val="dk1"/>
                          </a:solidFill>
                          <a:latin typeface="+mn-lt"/>
                          <a:ea typeface="+mn-ea"/>
                          <a:cs typeface="+mn-cs"/>
                        </a:rPr>
                        <a:t> </a:t>
                      </a:r>
                      <a:r>
                        <a:rPr lang="it-IT" sz="1800" i="1" kern="1200" dirty="0" err="1" smtClean="0">
                          <a:solidFill>
                            <a:schemeClr val="dk1"/>
                          </a:solidFill>
                          <a:latin typeface="+mn-lt"/>
                          <a:ea typeface="+mn-ea"/>
                          <a:cs typeface="+mn-cs"/>
                        </a:rPr>
                        <a:t>Conscientia</a:t>
                      </a:r>
                      <a:r>
                        <a:rPr lang="it-IT" sz="1800" i="1" kern="1200" dirty="0" smtClean="0">
                          <a:solidFill>
                            <a:schemeClr val="dk1"/>
                          </a:solidFill>
                          <a:latin typeface="+mn-lt"/>
                          <a:ea typeface="+mn-ea"/>
                          <a:cs typeface="+mn-cs"/>
                        </a:rPr>
                        <a:t>. Istruzione  su libertà cristiana e liberazione</a:t>
                      </a:r>
                      <a:r>
                        <a:rPr lang="it-IT" sz="1800" i="0" kern="1200" dirty="0" smtClean="0">
                          <a:solidFill>
                            <a:schemeClr val="dk1"/>
                          </a:solidFill>
                          <a:latin typeface="+mn-lt"/>
                          <a:ea typeface="+mn-ea"/>
                          <a:cs typeface="+mn-cs"/>
                        </a:rPr>
                        <a:t>, 1986</a:t>
                      </a:r>
                      <a:r>
                        <a:rPr lang="it-IT" sz="1800" b="0" i="0" kern="1200" baseline="0" dirty="0" smtClean="0">
                          <a:solidFill>
                            <a:schemeClr val="dk1"/>
                          </a:solidFill>
                          <a:effectLst/>
                          <a:latin typeface="+mn-lt"/>
                          <a:ea typeface="+mn-ea"/>
                          <a:cs typeface="+mn-cs"/>
                        </a:rPr>
                        <a:t/>
                      </a:r>
                      <a:br>
                        <a:rPr lang="it-IT" sz="1800" b="0" i="0" kern="1200" baseline="0" dirty="0" smtClean="0">
                          <a:solidFill>
                            <a:schemeClr val="dk1"/>
                          </a:solidFill>
                          <a:effectLst/>
                          <a:latin typeface="+mn-lt"/>
                          <a:ea typeface="+mn-ea"/>
                          <a:cs typeface="+mn-cs"/>
                        </a:rPr>
                      </a:br>
                      <a:r>
                        <a:rPr lang="it-IT" sz="1800" b="0" i="0" kern="1200" baseline="0" dirty="0" smtClean="0">
                          <a:solidFill>
                            <a:schemeClr val="dk1"/>
                          </a:solidFill>
                          <a:effectLst/>
                          <a:latin typeface="+mn-lt"/>
                          <a:ea typeface="+mn-ea"/>
                          <a:cs typeface="+mn-cs"/>
                        </a:rPr>
                        <a:t>Sinodo 1985 D.6: opzione preferenziale per i poveri; </a:t>
                      </a:r>
                    </a:p>
                    <a:p>
                      <a:r>
                        <a:rPr lang="it-IT" sz="1800" b="0" i="0" kern="1200" baseline="0" dirty="0" smtClean="0">
                          <a:solidFill>
                            <a:schemeClr val="dk1"/>
                          </a:solidFill>
                          <a:effectLst/>
                          <a:latin typeface="+mn-lt"/>
                          <a:ea typeface="+mn-ea"/>
                          <a:cs typeface="+mn-cs"/>
                        </a:rPr>
                        <a:t>EG IV la dimensione sociale del vangelo</a:t>
                      </a:r>
                      <a:endParaRPr lang="it-IT" dirty="0"/>
                    </a:p>
                  </a:txBody>
                  <a:tcPr>
                    <a:solidFill>
                      <a:schemeClr val="bg1">
                        <a:lumMod val="95000"/>
                      </a:schemeClr>
                    </a:solidFill>
                  </a:tcPr>
                </a:tc>
                <a:extLst>
                  <a:ext uri="{0D108BD9-81ED-4DB2-BD59-A6C34878D82A}">
                    <a16:rowId xmlns:a16="http://schemas.microsoft.com/office/drawing/2014/main" val="651185084"/>
                  </a:ext>
                </a:extLst>
              </a:tr>
            </a:tbl>
          </a:graphicData>
        </a:graphic>
      </p:graphicFrame>
    </p:spTree>
    <p:extLst>
      <p:ext uri="{BB962C8B-B14F-4D97-AF65-F5344CB8AC3E}">
        <p14:creationId xmlns:p14="http://schemas.microsoft.com/office/powerpoint/2010/main" val="27896038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DA83B6-80FD-41A1-8B7C-D2ECF60F51D7}"/>
              </a:ext>
            </a:extLst>
          </p:cNvPr>
          <p:cNvSpPr>
            <a:spLocks noGrp="1"/>
          </p:cNvSpPr>
          <p:nvPr>
            <p:ph type="title"/>
          </p:nvPr>
        </p:nvSpPr>
        <p:spPr/>
        <p:txBody>
          <a:bodyPr/>
          <a:lstStyle/>
          <a:p>
            <a:r>
              <a:rPr lang="it-IT" dirty="0"/>
              <a:t>3. La ricerca delle vie missionarie</a:t>
            </a:r>
            <a:endParaRPr lang="en-US" dirty="0"/>
          </a:p>
        </p:txBody>
      </p:sp>
      <p:sp>
        <p:nvSpPr>
          <p:cNvPr id="4" name="Segnaposto data 3">
            <a:extLst>
              <a:ext uri="{FF2B5EF4-FFF2-40B4-BE49-F238E27FC236}">
                <a16:creationId xmlns:a16="http://schemas.microsoft.com/office/drawing/2014/main" id="{DD7A4285-D76C-49B4-B52F-823EC04CD355}"/>
              </a:ext>
            </a:extLst>
          </p:cNvPr>
          <p:cNvSpPr>
            <a:spLocks noGrp="1"/>
          </p:cNvSpPr>
          <p:nvPr>
            <p:ph type="dt" sz="half" idx="10"/>
          </p:nvPr>
        </p:nvSpPr>
        <p:spPr/>
        <p:txBody>
          <a:bodyPr/>
          <a:lstStyle/>
          <a:p>
            <a:pPr>
              <a:defRPr/>
            </a:pPr>
            <a:r>
              <a:rPr lang="it-IT" dirty="0"/>
              <a:t>www.lucianomeddi.eu</a:t>
            </a:r>
          </a:p>
        </p:txBody>
      </p:sp>
      <p:sp>
        <p:nvSpPr>
          <p:cNvPr id="5" name="Segnaposto numero diapositiva 4">
            <a:extLst>
              <a:ext uri="{FF2B5EF4-FFF2-40B4-BE49-F238E27FC236}">
                <a16:creationId xmlns:a16="http://schemas.microsoft.com/office/drawing/2014/main" id="{BC835716-20EC-48CD-A0A9-735D560BDCA3}"/>
              </a:ext>
            </a:extLst>
          </p:cNvPr>
          <p:cNvSpPr>
            <a:spLocks noGrp="1"/>
          </p:cNvSpPr>
          <p:nvPr>
            <p:ph type="sldNum" sz="quarter" idx="11"/>
          </p:nvPr>
        </p:nvSpPr>
        <p:spPr/>
        <p:txBody>
          <a:bodyPr/>
          <a:lstStyle/>
          <a:p>
            <a:pPr>
              <a:defRPr/>
            </a:pPr>
            <a:fld id="{25BC34F4-02C1-410C-953D-B77F6D94B61F}" type="slidenum">
              <a:rPr lang="it-IT"/>
              <a:pPr>
                <a:defRPr/>
              </a:pPr>
              <a:t>27</a:t>
            </a:fld>
            <a:endParaRPr lang="it-IT"/>
          </a:p>
        </p:txBody>
      </p:sp>
      <p:graphicFrame>
        <p:nvGraphicFramePr>
          <p:cNvPr id="7" name="Tabella 8">
            <a:extLst>
              <a:ext uri="{FF2B5EF4-FFF2-40B4-BE49-F238E27FC236}">
                <a16:creationId xmlns:a16="http://schemas.microsoft.com/office/drawing/2014/main" id="{911767D5-9DD9-47FF-8BE2-A41EB1A8718E}"/>
              </a:ext>
            </a:extLst>
          </p:cNvPr>
          <p:cNvGraphicFramePr>
            <a:graphicFrameLocks noGrp="1"/>
          </p:cNvGraphicFramePr>
          <p:nvPr>
            <p:ph idx="1"/>
            <p:extLst/>
          </p:nvPr>
        </p:nvGraphicFramePr>
        <p:xfrm>
          <a:off x="1774825" y="1628775"/>
          <a:ext cx="9785628" cy="4577080"/>
        </p:xfrm>
        <a:graphic>
          <a:graphicData uri="http://schemas.openxmlformats.org/drawingml/2006/table">
            <a:tbl>
              <a:tblPr firstRow="1" bandRow="1">
                <a:tableStyleId>{5C22544A-7EE6-4342-B048-85BDC9FD1C3A}</a:tableStyleId>
              </a:tblPr>
              <a:tblGrid>
                <a:gridCol w="9785628">
                  <a:extLst>
                    <a:ext uri="{9D8B030D-6E8A-4147-A177-3AD203B41FA5}">
                      <a16:colId xmlns:a16="http://schemas.microsoft.com/office/drawing/2014/main" val="1846003406"/>
                    </a:ext>
                  </a:extLst>
                </a:gridCol>
              </a:tblGrid>
              <a:tr h="370840">
                <a:tc>
                  <a:txBody>
                    <a:bodyPr/>
                    <a:lstStyle/>
                    <a:p>
                      <a:pPr>
                        <a:buNone/>
                      </a:pPr>
                      <a:r>
                        <a:rPr lang="it-IT" b="1" dirty="0">
                          <a:solidFill>
                            <a:schemeClr val="tx1"/>
                          </a:solidFill>
                        </a:rPr>
                        <a:t>Inculturazione e dialogo</a:t>
                      </a:r>
                    </a:p>
                  </a:txBody>
                  <a:tcPr>
                    <a:solidFill>
                      <a:schemeClr val="bg1">
                        <a:lumMod val="95000"/>
                      </a:schemeClr>
                    </a:solidFill>
                  </a:tcPr>
                </a:tc>
                <a:extLst>
                  <a:ext uri="{0D108BD9-81ED-4DB2-BD59-A6C34878D82A}">
                    <a16:rowId xmlns:a16="http://schemas.microsoft.com/office/drawing/2014/main" val="1686660772"/>
                  </a:ext>
                </a:extLst>
              </a:tr>
              <a:tr h="370840">
                <a:tc>
                  <a:txBody>
                    <a:bodyPr/>
                    <a:lstStyle/>
                    <a:p>
                      <a:r>
                        <a:rPr lang="it-IT" dirty="0" err="1" smtClean="0"/>
                        <a:t>Humanae</a:t>
                      </a:r>
                      <a:r>
                        <a:rPr lang="it-IT" baseline="0" dirty="0" smtClean="0"/>
                        <a:t> </a:t>
                      </a:r>
                      <a:r>
                        <a:rPr lang="it-IT" baseline="0" dirty="0" err="1" smtClean="0"/>
                        <a:t>salutis</a:t>
                      </a:r>
                      <a:r>
                        <a:rPr lang="it-IT" baseline="0" dirty="0" smtClean="0"/>
                        <a:t>; </a:t>
                      </a:r>
                      <a:r>
                        <a:rPr lang="it-IT" dirty="0" err="1" smtClean="0"/>
                        <a:t>Gaudet</a:t>
                      </a:r>
                      <a:r>
                        <a:rPr lang="it-IT" dirty="0" smtClean="0"/>
                        <a:t> mater </a:t>
                      </a:r>
                      <a:r>
                        <a:rPr lang="it-IT" dirty="0" err="1" smtClean="0"/>
                        <a:t>ecclesiae</a:t>
                      </a:r>
                      <a:endParaRPr lang="it-IT" dirty="0" smtClean="0"/>
                    </a:p>
                    <a:p>
                      <a:r>
                        <a:rPr lang="it-IT" dirty="0" smtClean="0"/>
                        <a:t>LG 16-17 la chiesa riceve i doni delle culture</a:t>
                      </a:r>
                    </a:p>
                    <a:p>
                      <a:r>
                        <a:rPr lang="it-IT" dirty="0" err="1" smtClean="0"/>
                        <a:t>Ecclesiam</a:t>
                      </a:r>
                      <a:r>
                        <a:rPr lang="it-IT" dirty="0" smtClean="0"/>
                        <a:t> </a:t>
                      </a:r>
                      <a:r>
                        <a:rPr lang="it-IT" dirty="0" err="1" smtClean="0"/>
                        <a:t>suam</a:t>
                      </a:r>
                      <a:r>
                        <a:rPr lang="it-IT" dirty="0" smtClean="0"/>
                        <a:t>: dialogo </a:t>
                      </a:r>
                    </a:p>
                    <a:p>
                      <a:r>
                        <a:rPr lang="it-IT" dirty="0" smtClean="0"/>
                        <a:t>GS 11 lo</a:t>
                      </a:r>
                      <a:r>
                        <a:rPr lang="it-IT" baseline="0" dirty="0" smtClean="0"/>
                        <a:t> Spirito aiuta a comprendere </a:t>
                      </a:r>
                      <a:r>
                        <a:rPr lang="it-IT" sz="1800" b="0" i="0" kern="1200" dirty="0" smtClean="0">
                          <a:solidFill>
                            <a:schemeClr val="dk1"/>
                          </a:solidFill>
                          <a:effectLst/>
                          <a:latin typeface="+mn-lt"/>
                          <a:ea typeface="+mn-ea"/>
                          <a:cs typeface="+mn-cs"/>
                        </a:rPr>
                        <a:t>i veri segni della presenza o del disegno di Dio</a:t>
                      </a:r>
                      <a:endParaRPr lang="it-IT" dirty="0" smtClean="0"/>
                    </a:p>
                    <a:p>
                      <a:r>
                        <a:rPr lang="it-IT" dirty="0" smtClean="0"/>
                        <a:t>GS 40-45: 44</a:t>
                      </a:r>
                      <a:r>
                        <a:rPr lang="it-IT" baseline="0" dirty="0" smtClean="0"/>
                        <a:t> </a:t>
                      </a:r>
                      <a:r>
                        <a:rPr lang="it-IT" b="1" baseline="0" dirty="0" smtClean="0">
                          <a:solidFill>
                            <a:srgbClr val="FF0000"/>
                          </a:solidFill>
                        </a:rPr>
                        <a:t>«</a:t>
                      </a:r>
                      <a:r>
                        <a:rPr lang="it-IT" sz="1800" b="1" i="0" kern="1200" dirty="0" smtClean="0">
                          <a:solidFill>
                            <a:srgbClr val="FF0000"/>
                          </a:solidFill>
                          <a:effectLst/>
                          <a:latin typeface="+mn-lt"/>
                          <a:ea typeface="+mn-ea"/>
                          <a:cs typeface="+mn-cs"/>
                        </a:rPr>
                        <a:t>ascoltare attentamente, discernere e interpretare i vari linguaggi del nostro tempo, e saperli giudicare alla luce della parola di Dio, perché la verità rivelata sia capita sempre più a fondo, sia meglio compresa e possa venir presentata in forma più adatta»</a:t>
                      </a:r>
                    </a:p>
                    <a:p>
                      <a:r>
                        <a:rPr lang="it-IT" sz="1800" b="0" i="0" kern="1200" dirty="0" smtClean="0">
                          <a:solidFill>
                            <a:schemeClr val="dk1"/>
                          </a:solidFill>
                          <a:effectLst/>
                          <a:latin typeface="+mn-lt"/>
                          <a:ea typeface="+mn-ea"/>
                          <a:cs typeface="+mn-cs"/>
                        </a:rPr>
                        <a:t>GS 53-62:</a:t>
                      </a:r>
                      <a:r>
                        <a:rPr lang="it-IT" sz="1800" b="0" i="0" kern="1200" baseline="0" dirty="0" smtClean="0">
                          <a:solidFill>
                            <a:schemeClr val="dk1"/>
                          </a:solidFill>
                          <a:effectLst/>
                          <a:latin typeface="+mn-lt"/>
                          <a:ea typeface="+mn-ea"/>
                          <a:cs typeface="+mn-cs"/>
                        </a:rPr>
                        <a:t> vangelo e cultura</a:t>
                      </a:r>
                    </a:p>
                    <a:p>
                      <a:r>
                        <a:rPr lang="it-IT" sz="1800" b="0" i="0" kern="1200" baseline="0" dirty="0" smtClean="0">
                          <a:solidFill>
                            <a:schemeClr val="dk1"/>
                          </a:solidFill>
                          <a:effectLst/>
                          <a:latin typeface="+mn-lt"/>
                          <a:ea typeface="+mn-ea"/>
                          <a:cs typeface="+mn-cs"/>
                        </a:rPr>
                        <a:t>CTI 1972 valore del pluralismo teologico</a:t>
                      </a:r>
                    </a:p>
                    <a:p>
                      <a:r>
                        <a:rPr lang="it-IT" sz="1800" b="0" i="0" kern="1200" baseline="0" dirty="0" smtClean="0">
                          <a:solidFill>
                            <a:schemeClr val="dk1"/>
                          </a:solidFill>
                          <a:effectLst/>
                          <a:latin typeface="+mn-lt"/>
                          <a:ea typeface="+mn-ea"/>
                          <a:cs typeface="+mn-cs"/>
                        </a:rPr>
                        <a:t>Catechesi </a:t>
                      </a:r>
                      <a:r>
                        <a:rPr lang="it-IT" sz="1800" b="0" i="0" kern="1200" baseline="0" dirty="0" err="1" smtClean="0">
                          <a:solidFill>
                            <a:schemeClr val="dk1"/>
                          </a:solidFill>
                          <a:effectLst/>
                          <a:latin typeface="+mn-lt"/>
                          <a:ea typeface="+mn-ea"/>
                          <a:cs typeface="+mn-cs"/>
                        </a:rPr>
                        <a:t>Tradendae</a:t>
                      </a:r>
                      <a:r>
                        <a:rPr lang="it-IT" sz="1800" b="0" i="0" kern="1200" baseline="0" dirty="0" smtClean="0">
                          <a:solidFill>
                            <a:schemeClr val="dk1"/>
                          </a:solidFill>
                          <a:effectLst/>
                          <a:latin typeface="+mn-lt"/>
                          <a:ea typeface="+mn-ea"/>
                          <a:cs typeface="+mn-cs"/>
                        </a:rPr>
                        <a:t> 1979</a:t>
                      </a:r>
                    </a:p>
                    <a:p>
                      <a:r>
                        <a:rPr lang="it-IT" sz="1800" b="0" i="0" kern="1200" baseline="0" dirty="0" smtClean="0">
                          <a:solidFill>
                            <a:schemeClr val="dk1"/>
                          </a:solidFill>
                          <a:effectLst/>
                          <a:latin typeface="+mn-lt"/>
                          <a:ea typeface="+mn-ea"/>
                          <a:cs typeface="+mn-cs"/>
                        </a:rPr>
                        <a:t>Sinodo Straordinario 1985 D.5, inculturazione e </a:t>
                      </a:r>
                      <a:r>
                        <a:rPr lang="it-IT" sz="1800" b="0" i="0" kern="1200" baseline="0" dirty="0" err="1" smtClean="0">
                          <a:solidFill>
                            <a:schemeClr val="dk1"/>
                          </a:solidFill>
                          <a:effectLst/>
                          <a:latin typeface="+mn-lt"/>
                          <a:ea typeface="+mn-ea"/>
                          <a:cs typeface="+mn-cs"/>
                        </a:rPr>
                        <a:t>theologia</a:t>
                      </a:r>
                      <a:r>
                        <a:rPr lang="it-IT" sz="1800" b="0" i="0" kern="1200" baseline="0" dirty="0" smtClean="0">
                          <a:solidFill>
                            <a:schemeClr val="dk1"/>
                          </a:solidFill>
                          <a:effectLst/>
                          <a:latin typeface="+mn-lt"/>
                          <a:ea typeface="+mn-ea"/>
                          <a:cs typeface="+mn-cs"/>
                        </a:rPr>
                        <a:t> crucis</a:t>
                      </a:r>
                    </a:p>
                    <a:p>
                      <a:r>
                        <a:rPr lang="it-IT" sz="1800" b="0" i="0" kern="1200" baseline="0" dirty="0" smtClean="0">
                          <a:solidFill>
                            <a:schemeClr val="dk1"/>
                          </a:solidFill>
                          <a:effectLst/>
                          <a:latin typeface="+mn-lt"/>
                          <a:ea typeface="+mn-ea"/>
                          <a:cs typeface="+mn-cs"/>
                        </a:rPr>
                        <a:t>CTI 1988: valore della natura per comprendere la cultura</a:t>
                      </a:r>
                    </a:p>
                    <a:p>
                      <a:r>
                        <a:rPr lang="it-IT" sz="1800" kern="1200" dirty="0" smtClean="0">
                          <a:solidFill>
                            <a:schemeClr val="dk1"/>
                          </a:solidFill>
                          <a:latin typeface="+mn-lt"/>
                          <a:ea typeface="+mn-ea"/>
                          <a:cs typeface="+mn-cs"/>
                        </a:rPr>
                        <a:t>Benedetto XVI, </a:t>
                      </a:r>
                      <a:r>
                        <a:rPr lang="it-IT" sz="1800" i="1" kern="1200" dirty="0" smtClean="0">
                          <a:solidFill>
                            <a:schemeClr val="dk1"/>
                          </a:solidFill>
                          <a:latin typeface="+mn-lt"/>
                          <a:ea typeface="+mn-ea"/>
                          <a:cs typeface="+mn-cs"/>
                        </a:rPr>
                        <a:t>Luce del Mondo. Il Papa, la Chiesa e i segni dei tempi. Una conversazione con Peter </a:t>
                      </a:r>
                      <a:r>
                        <a:rPr lang="it-IT" sz="1800" i="1" kern="1200" dirty="0" err="1" smtClean="0">
                          <a:solidFill>
                            <a:schemeClr val="dk1"/>
                          </a:solidFill>
                          <a:latin typeface="+mn-lt"/>
                          <a:ea typeface="+mn-ea"/>
                          <a:cs typeface="+mn-cs"/>
                        </a:rPr>
                        <a:t>Seewald</a:t>
                      </a:r>
                      <a:r>
                        <a:rPr lang="it-IT" sz="1800" i="0" kern="1200" dirty="0" smtClean="0">
                          <a:solidFill>
                            <a:schemeClr val="dk1"/>
                          </a:solidFill>
                          <a:latin typeface="+mn-lt"/>
                          <a:ea typeface="+mn-ea"/>
                          <a:cs typeface="+mn-cs"/>
                        </a:rPr>
                        <a:t>, </a:t>
                      </a:r>
                      <a:r>
                        <a:rPr lang="it-IT" sz="1800" kern="1200" dirty="0" smtClean="0">
                          <a:solidFill>
                            <a:schemeClr val="dk1"/>
                          </a:solidFill>
                          <a:latin typeface="+mn-lt"/>
                          <a:ea typeface="+mn-ea"/>
                          <a:cs typeface="+mn-cs"/>
                        </a:rPr>
                        <a:t>2010</a:t>
                      </a:r>
                      <a:endParaRPr lang="it-IT" dirty="0"/>
                    </a:p>
                  </a:txBody>
                  <a:tcPr>
                    <a:solidFill>
                      <a:schemeClr val="bg1">
                        <a:lumMod val="95000"/>
                      </a:schemeClr>
                    </a:solidFill>
                  </a:tcPr>
                </a:tc>
                <a:extLst>
                  <a:ext uri="{0D108BD9-81ED-4DB2-BD59-A6C34878D82A}">
                    <a16:rowId xmlns:a16="http://schemas.microsoft.com/office/drawing/2014/main" val="651185084"/>
                  </a:ext>
                </a:extLst>
              </a:tr>
            </a:tbl>
          </a:graphicData>
        </a:graphic>
      </p:graphicFrame>
    </p:spTree>
    <p:extLst>
      <p:ext uri="{BB962C8B-B14F-4D97-AF65-F5344CB8AC3E}">
        <p14:creationId xmlns:p14="http://schemas.microsoft.com/office/powerpoint/2010/main" val="32416734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DA83B6-80FD-41A1-8B7C-D2ECF60F51D7}"/>
              </a:ext>
            </a:extLst>
          </p:cNvPr>
          <p:cNvSpPr>
            <a:spLocks noGrp="1"/>
          </p:cNvSpPr>
          <p:nvPr>
            <p:ph type="title"/>
          </p:nvPr>
        </p:nvSpPr>
        <p:spPr/>
        <p:txBody>
          <a:bodyPr/>
          <a:lstStyle/>
          <a:p>
            <a:r>
              <a:rPr lang="it-IT" dirty="0"/>
              <a:t>3. La ricerca delle vie missionarie</a:t>
            </a:r>
            <a:endParaRPr lang="en-US" dirty="0"/>
          </a:p>
        </p:txBody>
      </p:sp>
      <p:sp>
        <p:nvSpPr>
          <p:cNvPr id="4" name="Segnaposto data 3">
            <a:extLst>
              <a:ext uri="{FF2B5EF4-FFF2-40B4-BE49-F238E27FC236}">
                <a16:creationId xmlns:a16="http://schemas.microsoft.com/office/drawing/2014/main" id="{DD7A4285-D76C-49B4-B52F-823EC04CD355}"/>
              </a:ext>
            </a:extLst>
          </p:cNvPr>
          <p:cNvSpPr>
            <a:spLocks noGrp="1"/>
          </p:cNvSpPr>
          <p:nvPr>
            <p:ph type="dt" sz="half" idx="10"/>
          </p:nvPr>
        </p:nvSpPr>
        <p:spPr/>
        <p:txBody>
          <a:bodyPr/>
          <a:lstStyle/>
          <a:p>
            <a:pPr>
              <a:defRPr/>
            </a:pPr>
            <a:r>
              <a:rPr lang="it-IT" dirty="0"/>
              <a:t>www.lucianomeddi.eu</a:t>
            </a:r>
          </a:p>
        </p:txBody>
      </p:sp>
      <p:sp>
        <p:nvSpPr>
          <p:cNvPr id="5" name="Segnaposto numero diapositiva 4">
            <a:extLst>
              <a:ext uri="{FF2B5EF4-FFF2-40B4-BE49-F238E27FC236}">
                <a16:creationId xmlns:a16="http://schemas.microsoft.com/office/drawing/2014/main" id="{BC835716-20EC-48CD-A0A9-735D560BDCA3}"/>
              </a:ext>
            </a:extLst>
          </p:cNvPr>
          <p:cNvSpPr>
            <a:spLocks noGrp="1"/>
          </p:cNvSpPr>
          <p:nvPr>
            <p:ph type="sldNum" sz="quarter" idx="11"/>
          </p:nvPr>
        </p:nvSpPr>
        <p:spPr/>
        <p:txBody>
          <a:bodyPr/>
          <a:lstStyle/>
          <a:p>
            <a:pPr>
              <a:defRPr/>
            </a:pPr>
            <a:fld id="{25BC34F4-02C1-410C-953D-B77F6D94B61F}" type="slidenum">
              <a:rPr lang="it-IT"/>
              <a:pPr>
                <a:defRPr/>
              </a:pPr>
              <a:t>28</a:t>
            </a:fld>
            <a:endParaRPr lang="it-IT"/>
          </a:p>
        </p:txBody>
      </p:sp>
      <p:graphicFrame>
        <p:nvGraphicFramePr>
          <p:cNvPr id="7" name="Tabella 8">
            <a:extLst>
              <a:ext uri="{FF2B5EF4-FFF2-40B4-BE49-F238E27FC236}">
                <a16:creationId xmlns:a16="http://schemas.microsoft.com/office/drawing/2014/main" id="{911767D5-9DD9-47FF-8BE2-A41EB1A8718E}"/>
              </a:ext>
            </a:extLst>
          </p:cNvPr>
          <p:cNvGraphicFramePr>
            <a:graphicFrameLocks noGrp="1"/>
          </p:cNvGraphicFramePr>
          <p:nvPr>
            <p:ph idx="1"/>
            <p:extLst/>
          </p:nvPr>
        </p:nvGraphicFramePr>
        <p:xfrm>
          <a:off x="1774825" y="1628775"/>
          <a:ext cx="9785628" cy="4302760"/>
        </p:xfrm>
        <a:graphic>
          <a:graphicData uri="http://schemas.openxmlformats.org/drawingml/2006/table">
            <a:tbl>
              <a:tblPr firstRow="1" bandRow="1">
                <a:tableStyleId>{5C22544A-7EE6-4342-B048-85BDC9FD1C3A}</a:tableStyleId>
              </a:tblPr>
              <a:tblGrid>
                <a:gridCol w="9785628">
                  <a:extLst>
                    <a:ext uri="{9D8B030D-6E8A-4147-A177-3AD203B41FA5}">
                      <a16:colId xmlns:a16="http://schemas.microsoft.com/office/drawing/2014/main" val="1541234084"/>
                    </a:ext>
                  </a:extLst>
                </a:gridCol>
              </a:tblGrid>
              <a:tr h="370840">
                <a:tc>
                  <a:txBody>
                    <a:bodyPr/>
                    <a:lstStyle/>
                    <a:p>
                      <a:pPr>
                        <a:buNone/>
                      </a:pPr>
                      <a:r>
                        <a:rPr lang="it-IT" b="1" dirty="0">
                          <a:solidFill>
                            <a:schemeClr val="tx1"/>
                          </a:solidFill>
                        </a:rPr>
                        <a:t>Dinamismi spirituali</a:t>
                      </a:r>
                    </a:p>
                  </a:txBody>
                  <a:tcPr>
                    <a:solidFill>
                      <a:schemeClr val="bg1">
                        <a:lumMod val="95000"/>
                      </a:schemeClr>
                    </a:solidFill>
                  </a:tcPr>
                </a:tc>
                <a:extLst>
                  <a:ext uri="{0D108BD9-81ED-4DB2-BD59-A6C34878D82A}">
                    <a16:rowId xmlns:a16="http://schemas.microsoft.com/office/drawing/2014/main" val="1686660772"/>
                  </a:ext>
                </a:extLst>
              </a:tr>
              <a:tr h="370840">
                <a:tc>
                  <a:txBody>
                    <a:bodyPr/>
                    <a:lstStyle/>
                    <a:p>
                      <a:r>
                        <a:rPr lang="it-IT" sz="1800" dirty="0" smtClean="0">
                          <a:latin typeface="Calibri" panose="020F0502020204030204" pitchFamily="34" charset="0"/>
                          <a:cs typeface="Calibri" panose="020F0502020204030204" pitchFamily="34" charset="0"/>
                        </a:rPr>
                        <a:t>LG 16</a:t>
                      </a:r>
                      <a:r>
                        <a:rPr lang="it-IT" sz="1800" b="0" i="0" kern="1200" dirty="0" smtClean="0">
                          <a:solidFill>
                            <a:schemeClr val="dk1"/>
                          </a:solidFill>
                          <a:effectLst/>
                          <a:latin typeface="Calibri" panose="020F0502020204030204" pitchFamily="34" charset="0"/>
                          <a:ea typeface="+mn-ea"/>
                          <a:cs typeface="Calibri" panose="020F0502020204030204" pitchFamily="34" charset="0"/>
                        </a:rPr>
                        <a:t>. Infine, quanto a quelli che non hanno ancora ricevuto il Vangelo, anch'essi in vari modi sono ordinati al popolo di Dio…coll'aiuto della grazia si sforzano di compiere con le opere la volontà di lui, conosciuta attraverso il dettame della coscienza</a:t>
                      </a:r>
                    </a:p>
                    <a:p>
                      <a:r>
                        <a:rPr lang="it-IT" sz="1800" dirty="0" smtClean="0">
                          <a:latin typeface="Calibri" panose="020F0502020204030204" pitchFamily="34" charset="0"/>
                          <a:cs typeface="Calibri" panose="020F0502020204030204" pitchFamily="34" charset="0"/>
                        </a:rPr>
                        <a:t>AG 4 l</a:t>
                      </a:r>
                      <a:r>
                        <a:rPr lang="it-IT" sz="1800" b="0" i="0" kern="1200" dirty="0" smtClean="0">
                          <a:solidFill>
                            <a:schemeClr val="dk1"/>
                          </a:solidFill>
                          <a:effectLst/>
                          <a:latin typeface="Calibri" panose="020F0502020204030204" pitchFamily="34" charset="0"/>
                          <a:ea typeface="+mn-ea"/>
                          <a:cs typeface="Calibri" panose="020F0502020204030204" pitchFamily="34" charset="0"/>
                        </a:rPr>
                        <a:t>o Spirito Santo operava nel mondo prima ancora che Cristo fosse glorificato</a:t>
                      </a:r>
                    </a:p>
                    <a:p>
                      <a:r>
                        <a:rPr lang="it-IT" sz="1800" b="0" i="0" kern="1200" dirty="0" smtClean="0">
                          <a:solidFill>
                            <a:schemeClr val="dk1"/>
                          </a:solidFill>
                          <a:effectLst/>
                          <a:latin typeface="Calibri" panose="020F0502020204030204" pitchFamily="34" charset="0"/>
                          <a:ea typeface="+mn-ea"/>
                          <a:cs typeface="Calibri" panose="020F0502020204030204" pitchFamily="34" charset="0"/>
                        </a:rPr>
                        <a:t>GS 22 lo Spirito agisce «anche per tutti gli uomini di buona volontà, nel cui cuore lavora invisibilmente la grazia …perciò dobbiamo ritenere che lo Spirito Santo dia a tutti la possibilità di venire associati, nel modo che Dio conosce, al mistero pasquale</a:t>
                      </a:r>
                    </a:p>
                    <a:p>
                      <a:r>
                        <a:rPr lang="it-IT" sz="1800" b="1" i="0" kern="1200" dirty="0" smtClean="0">
                          <a:solidFill>
                            <a:srgbClr val="FF0000"/>
                          </a:solidFill>
                          <a:effectLst/>
                          <a:latin typeface="Calibri" panose="020F0502020204030204" pitchFamily="34" charset="0"/>
                          <a:ea typeface="+mn-ea"/>
                          <a:cs typeface="Calibri" panose="020F0502020204030204" pitchFamily="34" charset="0"/>
                        </a:rPr>
                        <a:t>NA 2  presso i vari popoli si trova una certa sensibilità a quella forza arcana che è presente al corso delle cose e agli avvenimenti della vita umana, ed anzi talvolta vi riconosce la Divinità suprema o il Padre. Questa sensibilità e questa conoscenza compenetrano la vita in un intimo senso religioso</a:t>
                      </a:r>
                      <a:r>
                        <a:rPr lang="it-IT" sz="1800" b="0" i="0" kern="1200" dirty="0" smtClean="0">
                          <a:solidFill>
                            <a:schemeClr val="dk1"/>
                          </a:solidFill>
                          <a:effectLst/>
                          <a:latin typeface="Calibri" panose="020F0502020204030204" pitchFamily="34" charset="0"/>
                          <a:ea typeface="+mn-ea"/>
                          <a:cs typeface="Calibri" panose="020F0502020204030204" pitchFamily="34" charset="0"/>
                        </a:rPr>
                        <a:t>.</a:t>
                      </a:r>
                    </a:p>
                    <a:p>
                      <a:r>
                        <a:rPr lang="it-IT" sz="1800" b="0" i="0" kern="1200" dirty="0" smtClean="0">
                          <a:solidFill>
                            <a:schemeClr val="dk1"/>
                          </a:solidFill>
                          <a:effectLst/>
                          <a:latin typeface="Calibri" panose="020F0502020204030204" pitchFamily="34" charset="0"/>
                          <a:ea typeface="+mn-ea"/>
                          <a:cs typeface="Calibri" panose="020F0502020204030204" pitchFamily="34" charset="0"/>
                        </a:rPr>
                        <a:t>Sinodo straordinario 1985 D.5</a:t>
                      </a:r>
                    </a:p>
                    <a:p>
                      <a:r>
                        <a:rPr lang="it-IT" sz="1800" kern="1200" dirty="0" smtClean="0">
                          <a:solidFill>
                            <a:schemeClr val="dk1"/>
                          </a:solidFill>
                          <a:latin typeface="+mn-lt"/>
                          <a:ea typeface="+mn-ea"/>
                          <a:cs typeface="+mn-cs"/>
                        </a:rPr>
                        <a:t>Giovanni Paolo II 1990, c. III Lo spirito protagonista della missione (ecclesiale)</a:t>
                      </a:r>
                      <a:endParaRPr lang="it-IT" sz="1800" b="0" i="0" kern="1200" dirty="0" smtClean="0">
                        <a:solidFill>
                          <a:schemeClr val="dk1"/>
                        </a:solidFill>
                        <a:effectLst/>
                        <a:latin typeface="Calibri" panose="020F0502020204030204" pitchFamily="34" charset="0"/>
                        <a:ea typeface="+mn-ea"/>
                        <a:cs typeface="Calibri" panose="020F0502020204030204" pitchFamily="34" charset="0"/>
                      </a:endParaRPr>
                    </a:p>
                    <a:p>
                      <a:r>
                        <a:rPr lang="it-IT" sz="1800" b="0" i="0" kern="1200" dirty="0" smtClean="0">
                          <a:solidFill>
                            <a:schemeClr val="dk1"/>
                          </a:solidFill>
                          <a:effectLst/>
                          <a:latin typeface="Calibri" panose="020F0502020204030204" pitchFamily="34" charset="0"/>
                          <a:ea typeface="+mn-ea"/>
                          <a:cs typeface="Calibri" panose="020F0502020204030204" pitchFamily="34" charset="0"/>
                        </a:rPr>
                        <a:t>Dialogo e annuncio 1991: dialogo delle opere, della spiritualità, della teologia</a:t>
                      </a:r>
                    </a:p>
                    <a:p>
                      <a:r>
                        <a:rPr lang="it-IT" sz="1800" b="1" i="0" kern="1200" dirty="0" smtClean="0">
                          <a:solidFill>
                            <a:srgbClr val="FF0000"/>
                          </a:solidFill>
                          <a:effectLst/>
                          <a:latin typeface="Calibri" panose="020F0502020204030204" pitchFamily="34" charset="0"/>
                          <a:ea typeface="+mn-ea"/>
                          <a:cs typeface="Calibri" panose="020F0502020204030204" pitchFamily="34" charset="0"/>
                        </a:rPr>
                        <a:t>Dominus</a:t>
                      </a:r>
                      <a:r>
                        <a:rPr lang="it-IT" sz="1800" b="1" i="0" kern="1200" baseline="0" dirty="0" smtClean="0">
                          <a:solidFill>
                            <a:srgbClr val="FF0000"/>
                          </a:solidFill>
                          <a:effectLst/>
                          <a:latin typeface="Calibri" panose="020F0502020204030204" pitchFamily="34" charset="0"/>
                          <a:ea typeface="+mn-ea"/>
                          <a:cs typeface="Calibri" panose="020F0502020204030204" pitchFamily="34" charset="0"/>
                        </a:rPr>
                        <a:t> </a:t>
                      </a:r>
                      <a:r>
                        <a:rPr lang="it-IT" sz="1800" b="1" i="0" kern="1200" baseline="0" dirty="0" err="1" smtClean="0">
                          <a:solidFill>
                            <a:srgbClr val="FF0000"/>
                          </a:solidFill>
                          <a:effectLst/>
                          <a:latin typeface="Calibri" panose="020F0502020204030204" pitchFamily="34" charset="0"/>
                          <a:ea typeface="+mn-ea"/>
                          <a:cs typeface="Calibri" panose="020F0502020204030204" pitchFamily="34" charset="0"/>
                        </a:rPr>
                        <a:t>Jesus</a:t>
                      </a:r>
                      <a:r>
                        <a:rPr lang="it-IT" sz="1800" b="1" i="0" kern="1200" baseline="0" dirty="0" smtClean="0">
                          <a:solidFill>
                            <a:srgbClr val="FF0000"/>
                          </a:solidFill>
                          <a:effectLst/>
                          <a:latin typeface="Calibri" panose="020F0502020204030204" pitchFamily="34" charset="0"/>
                          <a:ea typeface="+mn-ea"/>
                          <a:cs typeface="Calibri" panose="020F0502020204030204" pitchFamily="34" charset="0"/>
                        </a:rPr>
                        <a:t> 2000, </a:t>
                      </a:r>
                      <a:r>
                        <a:rPr lang="it-IT" sz="1800" b="0" i="0" kern="1200" baseline="0" dirty="0" smtClean="0">
                          <a:solidFill>
                            <a:schemeClr val="tx1"/>
                          </a:solidFill>
                          <a:effectLst/>
                          <a:latin typeface="Calibri" panose="020F0502020204030204" pitchFamily="34" charset="0"/>
                          <a:ea typeface="+mn-ea"/>
                          <a:cs typeface="Calibri" panose="020F0502020204030204" pitchFamily="34" charset="0"/>
                        </a:rPr>
                        <a:t>c. III</a:t>
                      </a:r>
                      <a:endParaRPr lang="it-IT" sz="2400" b="0" dirty="0">
                        <a:solidFill>
                          <a:schemeClr val="tx1"/>
                        </a:solidFill>
                        <a:latin typeface="Calibri" panose="020F0502020204030204" pitchFamily="34" charset="0"/>
                        <a:cs typeface="Calibri" panose="020F0502020204030204" pitchFamily="34" charset="0"/>
                      </a:endParaRPr>
                    </a:p>
                  </a:txBody>
                  <a:tcPr>
                    <a:solidFill>
                      <a:schemeClr val="bg1">
                        <a:lumMod val="95000"/>
                      </a:schemeClr>
                    </a:solidFill>
                  </a:tcPr>
                </a:tc>
                <a:extLst>
                  <a:ext uri="{0D108BD9-81ED-4DB2-BD59-A6C34878D82A}">
                    <a16:rowId xmlns:a16="http://schemas.microsoft.com/office/drawing/2014/main" val="651185084"/>
                  </a:ext>
                </a:extLst>
              </a:tr>
            </a:tbl>
          </a:graphicData>
        </a:graphic>
      </p:graphicFrame>
    </p:spTree>
    <p:extLst>
      <p:ext uri="{BB962C8B-B14F-4D97-AF65-F5344CB8AC3E}">
        <p14:creationId xmlns:p14="http://schemas.microsoft.com/office/powerpoint/2010/main" val="42522710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La missione </a:t>
            </a:r>
            <a:br>
              <a:rPr lang="it-IT" dirty="0" smtClean="0"/>
            </a:br>
            <a:r>
              <a:rPr lang="it-IT" dirty="0" smtClean="0"/>
              <a:t>dello Spirito</a:t>
            </a:r>
            <a:r>
              <a:rPr lang="it-IT" dirty="0"/>
              <a:t/>
            </a:r>
            <a:br>
              <a:rPr lang="it-IT" dirty="0"/>
            </a:br>
            <a:endParaRPr lang="it-IT" dirty="0"/>
          </a:p>
        </p:txBody>
      </p:sp>
      <p:sp>
        <p:nvSpPr>
          <p:cNvPr id="3" name="Segnaposto contenuto 2"/>
          <p:cNvSpPr>
            <a:spLocks noGrp="1"/>
          </p:cNvSpPr>
          <p:nvPr>
            <p:ph type="body" idx="1"/>
          </p:nvPr>
        </p:nvSpPr>
        <p:spPr/>
        <p:txBody>
          <a:bodyPr/>
          <a:lstStyle/>
          <a:p>
            <a:pPr lvl="0"/>
            <a:r>
              <a:rPr lang="it-IT" kern="1200" dirty="0">
                <a:solidFill>
                  <a:srgbClr val="1F497D"/>
                </a:solidFill>
                <a:latin typeface="Calibri"/>
              </a:rPr>
              <a:t>“Lo Spirito Santo protagonista della </a:t>
            </a:r>
            <a:br>
              <a:rPr lang="it-IT" kern="1200" dirty="0">
                <a:solidFill>
                  <a:srgbClr val="1F497D"/>
                </a:solidFill>
                <a:latin typeface="Calibri"/>
              </a:rPr>
            </a:br>
            <a:r>
              <a:rPr lang="it-IT" kern="1200" dirty="0">
                <a:solidFill>
                  <a:srgbClr val="1F497D"/>
                </a:solidFill>
                <a:latin typeface="Calibri"/>
              </a:rPr>
              <a:t>Missione nei documenti della Chiesa”</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29</a:t>
            </a:fld>
            <a:endParaRPr lang="it-IT"/>
          </a:p>
        </p:txBody>
      </p:sp>
    </p:spTree>
    <p:extLst>
      <p:ext uri="{BB962C8B-B14F-4D97-AF65-F5344CB8AC3E}">
        <p14:creationId xmlns:p14="http://schemas.microsoft.com/office/powerpoint/2010/main" val="1201479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tabLst>
                <a:tab pos="6553200" algn="l"/>
              </a:tabLst>
            </a:pPr>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La missione </a:t>
            </a:r>
            <a:r>
              <a:rPr lang="it-IT" sz="20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dello </a:t>
            </a:r>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Spirito, </a:t>
            </a:r>
            <a:b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la </a:t>
            </a:r>
            <a:r>
              <a:rPr lang="it-IT" sz="2000"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missione  nello </a:t>
            </a:r>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Spirito </a:t>
            </a:r>
            <a: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dirty="0" smtClean="0"/>
              <a:t>tesi  </a:t>
            </a:r>
            <a:endParaRPr lang="it-IT" dirty="0"/>
          </a:p>
        </p:txBody>
      </p:sp>
      <p:sp>
        <p:nvSpPr>
          <p:cNvPr id="3" name="Segnaposto contenuto 2"/>
          <p:cNvSpPr>
            <a:spLocks noGrp="1"/>
          </p:cNvSpPr>
          <p:nvPr>
            <p:ph idx="1"/>
          </p:nvPr>
        </p:nvSpPr>
        <p:spPr/>
        <p:txBody>
          <a:bodyPr>
            <a:normAutofit/>
          </a:bodyPr>
          <a:lstStyle/>
          <a:p>
            <a:r>
              <a:rPr lang="it-IT" sz="2800" dirty="0"/>
              <a:t>Creando la «</a:t>
            </a:r>
            <a:r>
              <a:rPr lang="it-IT" sz="2800" b="1" dirty="0"/>
              <a:t>debolezza</a:t>
            </a:r>
            <a:r>
              <a:rPr lang="it-IT" sz="2800" dirty="0"/>
              <a:t>» missionaria contemporanea incapace di dialogare e abilitare a vivere il </a:t>
            </a:r>
            <a:r>
              <a:rPr lang="it-IT" sz="2800" dirty="0" smtClean="0"/>
              <a:t>messaggio</a:t>
            </a:r>
          </a:p>
          <a:p>
            <a:r>
              <a:rPr lang="it-IT" sz="2800" dirty="0" smtClean="0"/>
              <a:t>Abbiamo bisogno di «</a:t>
            </a:r>
            <a:r>
              <a:rPr lang="it-IT" sz="2800" b="1" dirty="0" smtClean="0"/>
              <a:t>spiritualizzare</a:t>
            </a:r>
            <a:r>
              <a:rPr lang="it-IT" sz="2800" dirty="0" smtClean="0"/>
              <a:t>» la missione cioè mettere in primo piano l’agire dello Spirito nel cosmo e della vita umana</a:t>
            </a:r>
          </a:p>
          <a:p>
            <a:r>
              <a:rPr lang="it-IT" sz="2800" dirty="0" smtClean="0"/>
              <a:t>Occorre </a:t>
            </a:r>
            <a:r>
              <a:rPr lang="it-IT" sz="2800" b="1" dirty="0" smtClean="0"/>
              <a:t>imparare a declinare </a:t>
            </a:r>
            <a:r>
              <a:rPr lang="it-IT" sz="2800" dirty="0" smtClean="0"/>
              <a:t>nella storia il «Veni </a:t>
            </a:r>
            <a:r>
              <a:rPr lang="it-IT" sz="2800" dirty="0" err="1" smtClean="0"/>
              <a:t>Sancte</a:t>
            </a:r>
            <a:r>
              <a:rPr lang="it-IT" sz="2800" dirty="0" smtClean="0"/>
              <a:t> </a:t>
            </a:r>
            <a:r>
              <a:rPr lang="it-IT" sz="2800" dirty="0" err="1" smtClean="0"/>
              <a:t>Spiritus</a:t>
            </a:r>
            <a:r>
              <a:rPr lang="it-IT" sz="2800" dirty="0" smtClean="0"/>
              <a:t>»</a:t>
            </a:r>
            <a:endParaRPr lang="it-IT" sz="2800"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a:t>
            </a:fld>
            <a:endParaRPr lang="it-IT"/>
          </a:p>
        </p:txBody>
      </p:sp>
    </p:spTree>
    <p:extLst>
      <p:ext uri="{BB962C8B-B14F-4D97-AF65-F5344CB8AC3E}">
        <p14:creationId xmlns:p14="http://schemas.microsoft.com/office/powerpoint/2010/main" val="7323916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La missione dello </a:t>
            </a:r>
            <a:r>
              <a:rPr lang="it-IT" dirty="0"/>
              <a:t>Spirito</a:t>
            </a:r>
          </a:p>
        </p:txBody>
      </p:sp>
      <p:sp>
        <p:nvSpPr>
          <p:cNvPr id="3" name="Segnaposto contenuto 2"/>
          <p:cNvSpPr>
            <a:spLocks noGrp="1"/>
          </p:cNvSpPr>
          <p:nvPr>
            <p:ph idx="1"/>
          </p:nvPr>
        </p:nvSpPr>
        <p:spPr/>
        <p:txBody>
          <a:bodyPr/>
          <a:lstStyle/>
          <a:p>
            <a:pPr marL="514350" lvl="0" indent="-514350">
              <a:buFont typeface="+mj-lt"/>
              <a:buAutoNum type="arabicPeriod"/>
            </a:pPr>
            <a:r>
              <a:rPr lang="it-IT" kern="1200" dirty="0" smtClean="0">
                <a:latin typeface="Calibri"/>
              </a:rPr>
              <a:t>Lo Spirito apre i cuori e convince del Vangelo</a:t>
            </a:r>
          </a:p>
          <a:p>
            <a:pPr marL="514350" indent="-514350">
              <a:buFont typeface="+mj-lt"/>
              <a:buAutoNum type="arabicPeriod"/>
            </a:pPr>
            <a:r>
              <a:rPr lang="it-IT" kern="1200" dirty="0">
                <a:latin typeface="Calibri"/>
              </a:rPr>
              <a:t>Lo Spirito attiva il Mistero pasquale</a:t>
            </a:r>
          </a:p>
          <a:p>
            <a:pPr marL="514350" lvl="0" indent="-514350">
              <a:buFont typeface="+mj-lt"/>
              <a:buAutoNum type="arabicPeriod"/>
            </a:pPr>
            <a:r>
              <a:rPr lang="it-IT" kern="1200" dirty="0" smtClean="0">
                <a:latin typeface="Calibri"/>
              </a:rPr>
              <a:t>Lo Spirito utilizza i linguaggi umani</a:t>
            </a:r>
          </a:p>
          <a:p>
            <a:pPr marL="514350" lvl="0" indent="-514350">
              <a:buFont typeface="+mj-lt"/>
              <a:buAutoNum type="arabicPeriod"/>
            </a:pPr>
            <a:r>
              <a:rPr lang="it-IT" kern="1200" dirty="0" smtClean="0">
                <a:latin typeface="Calibri"/>
              </a:rPr>
              <a:t>Lo Spirito utilizza le manifestazioni salvifiche delle religioni</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30</a:t>
            </a:fld>
            <a:endParaRPr lang="it-IT"/>
          </a:p>
        </p:txBody>
      </p:sp>
    </p:spTree>
    <p:extLst>
      <p:ext uri="{BB962C8B-B14F-4D97-AF65-F5344CB8AC3E}">
        <p14:creationId xmlns:p14="http://schemas.microsoft.com/office/powerpoint/2010/main" val="4007559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La missione dello Spirito</a:t>
            </a:r>
          </a:p>
        </p:txBody>
      </p:sp>
      <p:sp>
        <p:nvSpPr>
          <p:cNvPr id="3" name="Segnaposto contenuto 2"/>
          <p:cNvSpPr>
            <a:spLocks noGrp="1"/>
          </p:cNvSpPr>
          <p:nvPr>
            <p:ph idx="1"/>
          </p:nvPr>
        </p:nvSpPr>
        <p:spPr/>
        <p:txBody>
          <a:bodyPr>
            <a:normAutofit lnSpcReduction="10000"/>
          </a:bodyPr>
          <a:lstStyle/>
          <a:p>
            <a:r>
              <a:rPr lang="it-IT" kern="1200" dirty="0" smtClean="0">
                <a:latin typeface="Calibri"/>
              </a:rPr>
              <a:t>…lo Spirito agiva anche prima</a:t>
            </a:r>
          </a:p>
          <a:p>
            <a:r>
              <a:rPr lang="it-IT" kern="1200" dirty="0" smtClean="0">
                <a:latin typeface="Calibri"/>
              </a:rPr>
              <a:t>Certamente rimane molto valida la prospettiva pneumatica di «attuazione del Mistero pasquale» </a:t>
            </a:r>
          </a:p>
          <a:p>
            <a:pPr lvl="1"/>
            <a:r>
              <a:rPr lang="it-IT" kern="1200" dirty="0" err="1" smtClean="0">
                <a:latin typeface="Calibri"/>
              </a:rPr>
              <a:t>Gv</a:t>
            </a:r>
            <a:r>
              <a:rPr lang="it-IT" kern="1200" dirty="0" smtClean="0">
                <a:latin typeface="Calibri"/>
              </a:rPr>
              <a:t> 19,30: chinato il capo soffio lo spirito</a:t>
            </a:r>
          </a:p>
          <a:p>
            <a:pPr lvl="1"/>
            <a:r>
              <a:rPr lang="it-IT" kern="1200" dirty="0" err="1" smtClean="0">
                <a:latin typeface="Calibri"/>
              </a:rPr>
              <a:t>Gv</a:t>
            </a:r>
            <a:r>
              <a:rPr lang="it-IT" kern="1200" dirty="0">
                <a:latin typeface="Calibri"/>
              </a:rPr>
              <a:t> 20, 23: Dopo aver detto questo, alitò su di loro e disse: «Ricevete lo Spirito </a:t>
            </a:r>
            <a:r>
              <a:rPr lang="it-IT" kern="1200" dirty="0" smtClean="0">
                <a:latin typeface="Calibri"/>
              </a:rPr>
              <a:t>Santo</a:t>
            </a:r>
            <a:endParaRPr lang="it-IT" kern="1200" dirty="0">
              <a:latin typeface="Calibri"/>
            </a:endParaRPr>
          </a:p>
          <a:p>
            <a:r>
              <a:rPr lang="it-IT" kern="1200" dirty="0" smtClean="0">
                <a:latin typeface="Calibri"/>
              </a:rPr>
              <a:t>Ma la comprensione del «piano di salvezza della Trinità» ci chiede anche una teologia dell’azione dello Spirito in </a:t>
            </a:r>
            <a:r>
              <a:rPr lang="it-IT" i="1" kern="1200" dirty="0" smtClean="0">
                <a:latin typeface="Calibri"/>
              </a:rPr>
              <a:t>ordine </a:t>
            </a:r>
            <a:r>
              <a:rPr lang="it-IT" kern="1200" dirty="0" smtClean="0">
                <a:latin typeface="Calibri"/>
              </a:rPr>
              <a:t>alla </a:t>
            </a:r>
            <a:r>
              <a:rPr lang="it-IT" b="1" kern="1200" dirty="0" smtClean="0">
                <a:solidFill>
                  <a:srgbClr val="FF0000"/>
                </a:solidFill>
                <a:latin typeface="Calibri"/>
              </a:rPr>
              <a:t>unicità </a:t>
            </a:r>
            <a:r>
              <a:rPr lang="it-IT" b="1" kern="1200" dirty="0" err="1" smtClean="0">
                <a:solidFill>
                  <a:srgbClr val="FF0000"/>
                </a:solidFill>
                <a:latin typeface="Calibri"/>
              </a:rPr>
              <a:t>ricapitolativa</a:t>
            </a:r>
            <a:r>
              <a:rPr lang="it-IT" b="1" kern="1200" dirty="0" smtClean="0">
                <a:solidFill>
                  <a:srgbClr val="FF0000"/>
                </a:solidFill>
                <a:latin typeface="Calibri"/>
              </a:rPr>
              <a:t> di Cristo</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31</a:t>
            </a:fld>
            <a:endParaRPr lang="it-IT"/>
          </a:p>
        </p:txBody>
      </p:sp>
    </p:spTree>
    <p:extLst>
      <p:ext uri="{BB962C8B-B14F-4D97-AF65-F5344CB8AC3E}">
        <p14:creationId xmlns:p14="http://schemas.microsoft.com/office/powerpoint/2010/main" val="4223793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La missione dello Spirito</a:t>
            </a:r>
          </a:p>
        </p:txBody>
      </p:sp>
      <p:sp>
        <p:nvSpPr>
          <p:cNvPr id="3" name="Segnaposto contenuto 2"/>
          <p:cNvSpPr>
            <a:spLocks noGrp="1"/>
          </p:cNvSpPr>
          <p:nvPr>
            <p:ph idx="1"/>
          </p:nvPr>
        </p:nvSpPr>
        <p:spPr/>
        <p:txBody>
          <a:bodyPr/>
          <a:lstStyle/>
          <a:p>
            <a:pPr marL="0" lvl="0" indent="0">
              <a:buNone/>
            </a:pPr>
            <a:r>
              <a:rPr lang="it-IT" kern="1200" dirty="0" smtClean="0">
                <a:latin typeface="Calibri"/>
              </a:rPr>
              <a:t>1. Lo Spirito apre i cuori a Dio e convince del Vangelo</a:t>
            </a:r>
          </a:p>
          <a:p>
            <a:pPr lvl="1"/>
            <a:r>
              <a:rPr lang="it-IT" kern="1200" dirty="0" smtClean="0">
                <a:latin typeface="Calibri"/>
              </a:rPr>
              <a:t>Aspirazioni, bisogni di cui Cristo [Vangelo] è la soluzione</a:t>
            </a:r>
          </a:p>
          <a:p>
            <a:pPr lvl="1"/>
            <a:r>
              <a:rPr lang="it-IT" kern="1200" dirty="0" smtClean="0">
                <a:latin typeface="Calibri"/>
              </a:rPr>
              <a:t>La struttura umana delle Motivazioni e dei Desideri</a:t>
            </a:r>
          </a:p>
          <a:p>
            <a:pPr lvl="2"/>
            <a:r>
              <a:rPr lang="it-IT" kern="1200" dirty="0" smtClean="0">
                <a:latin typeface="Calibri"/>
              </a:rPr>
              <a:t>Struttura psichica per l’autorealizzazione</a:t>
            </a:r>
          </a:p>
          <a:p>
            <a:pPr lvl="2"/>
            <a:r>
              <a:rPr lang="it-IT" kern="1200" dirty="0" smtClean="0">
                <a:latin typeface="Calibri"/>
              </a:rPr>
              <a:t>Struttura Spirituale che supera la dimensione </a:t>
            </a:r>
            <a:r>
              <a:rPr lang="it-IT" kern="1200" dirty="0" err="1" smtClean="0">
                <a:latin typeface="Calibri"/>
              </a:rPr>
              <a:t>egoica</a:t>
            </a:r>
            <a:r>
              <a:rPr lang="it-IT" kern="1200" dirty="0" smtClean="0">
                <a:latin typeface="Calibri"/>
              </a:rPr>
              <a:t> dell’umanizzazione</a:t>
            </a:r>
          </a:p>
          <a:p>
            <a:pPr lvl="1"/>
            <a:r>
              <a:rPr lang="it-IT" b="1" i="1" kern="1200" dirty="0" smtClean="0">
                <a:latin typeface="Calibri"/>
              </a:rPr>
              <a:t>La lettura </a:t>
            </a:r>
            <a:r>
              <a:rPr lang="it-IT" b="1" i="1" kern="1200" dirty="0" smtClean="0">
                <a:solidFill>
                  <a:srgbClr val="FF0000"/>
                </a:solidFill>
                <a:latin typeface="Calibri"/>
              </a:rPr>
              <a:t>profonda</a:t>
            </a:r>
            <a:r>
              <a:rPr lang="it-IT" b="1" i="1" kern="1200" dirty="0" smtClean="0">
                <a:latin typeface="Calibri"/>
              </a:rPr>
              <a:t> ed evangelica delle aspirazioni (struttura motivazionale) le libera dell’egocentrismo e ne </a:t>
            </a:r>
            <a:r>
              <a:rPr lang="it-IT" b="1" i="1" kern="1200" dirty="0">
                <a:latin typeface="Calibri"/>
              </a:rPr>
              <a:t>libera le energie </a:t>
            </a:r>
            <a:r>
              <a:rPr lang="it-IT" b="1" i="1" kern="1200" dirty="0" smtClean="0">
                <a:latin typeface="Calibri"/>
              </a:rPr>
              <a:t>positive</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32</a:t>
            </a:fld>
            <a:endParaRPr lang="it-IT"/>
          </a:p>
        </p:txBody>
      </p:sp>
    </p:spTree>
    <p:extLst>
      <p:ext uri="{BB962C8B-B14F-4D97-AF65-F5344CB8AC3E}">
        <p14:creationId xmlns:p14="http://schemas.microsoft.com/office/powerpoint/2010/main" val="24040190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La missione dello Spirito</a:t>
            </a:r>
          </a:p>
        </p:txBody>
      </p:sp>
      <p:sp>
        <p:nvSpPr>
          <p:cNvPr id="3" name="Segnaposto contenuto 2"/>
          <p:cNvSpPr>
            <a:spLocks noGrp="1"/>
          </p:cNvSpPr>
          <p:nvPr>
            <p:ph idx="1"/>
          </p:nvPr>
        </p:nvSpPr>
        <p:spPr/>
        <p:txBody>
          <a:bodyPr>
            <a:normAutofit fontScale="92500" lnSpcReduction="10000"/>
          </a:bodyPr>
          <a:lstStyle/>
          <a:p>
            <a:pPr marL="0" indent="0">
              <a:buNone/>
            </a:pPr>
            <a:r>
              <a:rPr lang="it-IT" kern="1200" dirty="0" smtClean="0">
                <a:latin typeface="Calibri"/>
              </a:rPr>
              <a:t>2. Lo </a:t>
            </a:r>
            <a:r>
              <a:rPr lang="it-IT" kern="1200" dirty="0">
                <a:latin typeface="Calibri"/>
              </a:rPr>
              <a:t>Spirito attiva il Mistero </a:t>
            </a:r>
            <a:r>
              <a:rPr lang="it-IT" kern="1200" dirty="0" smtClean="0">
                <a:latin typeface="Calibri"/>
              </a:rPr>
              <a:t>pasquale</a:t>
            </a:r>
          </a:p>
          <a:p>
            <a:pPr lvl="1"/>
            <a:r>
              <a:rPr lang="it-IT" kern="1200" dirty="0" smtClean="0">
                <a:latin typeface="Calibri"/>
              </a:rPr>
              <a:t>La donazione di sé è il «segreto», «mistero», rivelato in Cristo (=MP); la legge nuova che trasforma il mondo perché </a:t>
            </a:r>
            <a:r>
              <a:rPr lang="it-IT" b="1" kern="1200" dirty="0" smtClean="0">
                <a:solidFill>
                  <a:srgbClr val="FF0000"/>
                </a:solidFill>
                <a:latin typeface="Calibri"/>
              </a:rPr>
              <a:t>esprime</a:t>
            </a:r>
            <a:r>
              <a:rPr lang="it-IT" kern="1200" dirty="0" smtClean="0">
                <a:solidFill>
                  <a:srgbClr val="FF0000"/>
                </a:solidFill>
                <a:latin typeface="Calibri"/>
              </a:rPr>
              <a:t> </a:t>
            </a:r>
            <a:r>
              <a:rPr lang="it-IT" kern="1200" dirty="0" smtClean="0">
                <a:latin typeface="Calibri"/>
              </a:rPr>
              <a:t>Dio dentro di noi.</a:t>
            </a:r>
          </a:p>
          <a:p>
            <a:pPr lvl="1"/>
            <a:r>
              <a:rPr lang="it-IT" kern="1200" dirty="0" smtClean="0">
                <a:latin typeface="Calibri"/>
              </a:rPr>
              <a:t>il MP si manifesta nell’umanità come </a:t>
            </a:r>
            <a:r>
              <a:rPr lang="it-IT" i="1" kern="1200" dirty="0" smtClean="0">
                <a:latin typeface="Calibri"/>
              </a:rPr>
              <a:t>verità, giustizia e solidarietà; nei credenti come profezia, sacerdozio e regalità</a:t>
            </a:r>
          </a:p>
          <a:p>
            <a:pPr lvl="1"/>
            <a:r>
              <a:rPr lang="it-IT" kern="1200" dirty="0" smtClean="0">
                <a:latin typeface="Calibri"/>
              </a:rPr>
              <a:t>Il MP è «potenza non in atto» o «</a:t>
            </a:r>
            <a:r>
              <a:rPr lang="it-IT" i="1" kern="1200" dirty="0" smtClean="0">
                <a:latin typeface="Calibri"/>
              </a:rPr>
              <a:t>potenza </a:t>
            </a:r>
            <a:r>
              <a:rPr lang="it-IT" i="1" kern="1200" dirty="0" err="1" smtClean="0">
                <a:latin typeface="Calibri"/>
              </a:rPr>
              <a:t>oboedentialis</a:t>
            </a:r>
            <a:r>
              <a:rPr lang="it-IT" kern="1200" dirty="0" smtClean="0">
                <a:latin typeface="Calibri"/>
              </a:rPr>
              <a:t>» </a:t>
            </a:r>
          </a:p>
          <a:p>
            <a:pPr lvl="1"/>
            <a:r>
              <a:rPr lang="it-IT" kern="1200" dirty="0" smtClean="0">
                <a:latin typeface="Calibri"/>
              </a:rPr>
              <a:t>Che si rende attiva attraverso «esercizi spirituali»</a:t>
            </a:r>
          </a:p>
          <a:p>
            <a:pPr lvl="1"/>
            <a:r>
              <a:rPr lang="it-IT" b="1" i="1" kern="1200" dirty="0" smtClean="0">
                <a:latin typeface="Calibri"/>
              </a:rPr>
              <a:t>La missione fa fare esercizi per liberare l’energia (</a:t>
            </a:r>
            <a:r>
              <a:rPr lang="it-IT" b="1" kern="1200" dirty="0" smtClean="0">
                <a:latin typeface="Calibri"/>
              </a:rPr>
              <a:t>Spirito</a:t>
            </a:r>
            <a:r>
              <a:rPr lang="it-IT" b="1" i="1" kern="1200" dirty="0" smtClean="0">
                <a:latin typeface="Calibri"/>
              </a:rPr>
              <a:t>) del mistero pasquale presente nella coscienza umana (desiderio di donazione)</a:t>
            </a:r>
            <a:endParaRPr lang="it-IT" b="1" i="1" kern="1200" dirty="0">
              <a:latin typeface="Calibri"/>
            </a:endParaRP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33</a:t>
            </a:fld>
            <a:endParaRPr lang="it-IT"/>
          </a:p>
        </p:txBody>
      </p:sp>
    </p:spTree>
    <p:extLst>
      <p:ext uri="{BB962C8B-B14F-4D97-AF65-F5344CB8AC3E}">
        <p14:creationId xmlns:p14="http://schemas.microsoft.com/office/powerpoint/2010/main" val="31654127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La missione dello Spirito</a:t>
            </a:r>
          </a:p>
        </p:txBody>
      </p:sp>
      <p:sp>
        <p:nvSpPr>
          <p:cNvPr id="3" name="Segnaposto contenuto 2"/>
          <p:cNvSpPr>
            <a:spLocks noGrp="1"/>
          </p:cNvSpPr>
          <p:nvPr>
            <p:ph idx="1"/>
          </p:nvPr>
        </p:nvSpPr>
        <p:spPr/>
        <p:txBody>
          <a:bodyPr/>
          <a:lstStyle/>
          <a:p>
            <a:pPr marL="0" lvl="0" indent="0">
              <a:buNone/>
            </a:pPr>
            <a:r>
              <a:rPr lang="it-IT" kern="1200" dirty="0" smtClean="0">
                <a:latin typeface="Calibri"/>
              </a:rPr>
              <a:t>3. Lo </a:t>
            </a:r>
            <a:r>
              <a:rPr lang="it-IT" kern="1200" dirty="0">
                <a:latin typeface="Calibri"/>
              </a:rPr>
              <a:t>Spirito utilizza i </a:t>
            </a:r>
            <a:r>
              <a:rPr lang="it-IT" kern="1200" dirty="0" smtClean="0">
                <a:latin typeface="Calibri"/>
              </a:rPr>
              <a:t>linguaggi umani</a:t>
            </a:r>
          </a:p>
          <a:p>
            <a:pPr lvl="1"/>
            <a:r>
              <a:rPr lang="it-IT" kern="1200" dirty="0" smtClean="0">
                <a:latin typeface="Calibri"/>
              </a:rPr>
              <a:t>Le scienze antropologiche possono essere sapienze o culture che aiutano la liberazione del cuore dalle «fratture» </a:t>
            </a:r>
            <a:r>
              <a:rPr lang="it-IT" kern="1200" dirty="0" err="1" smtClean="0">
                <a:latin typeface="Calibri"/>
              </a:rPr>
              <a:t>egoiche</a:t>
            </a:r>
            <a:endParaRPr lang="it-IT" kern="1200" dirty="0" smtClean="0">
              <a:latin typeface="Calibri"/>
            </a:endParaRPr>
          </a:p>
          <a:p>
            <a:pPr lvl="1"/>
            <a:r>
              <a:rPr lang="it-IT" kern="1200" dirty="0" smtClean="0">
                <a:latin typeface="Calibri"/>
              </a:rPr>
              <a:t>La comprensione della «natura spirituale» del cosmo (il cammino verso Dio)</a:t>
            </a:r>
          </a:p>
          <a:p>
            <a:pPr lvl="1"/>
            <a:r>
              <a:rPr lang="it-IT" b="1" kern="1200" dirty="0" smtClean="0">
                <a:latin typeface="Calibri"/>
              </a:rPr>
              <a:t>La comprensione della psiche umana</a:t>
            </a:r>
          </a:p>
          <a:p>
            <a:pPr lvl="1"/>
            <a:r>
              <a:rPr lang="it-IT" kern="1200" dirty="0" smtClean="0">
                <a:latin typeface="Calibri"/>
              </a:rPr>
              <a:t>La comprensione dei conflitti sociali</a:t>
            </a:r>
          </a:p>
          <a:p>
            <a:pPr lvl="1"/>
            <a:r>
              <a:rPr lang="it-IT" b="1" i="1" kern="1200" dirty="0" smtClean="0">
                <a:latin typeface="Calibri"/>
              </a:rPr>
              <a:t>Lo soluzioni «emergono» nella coscienza umana se viene educata e «dilata» (</a:t>
            </a:r>
            <a:r>
              <a:rPr lang="it-IT" b="1" i="1" kern="1200" dirty="0" err="1" smtClean="0">
                <a:latin typeface="Calibri"/>
              </a:rPr>
              <a:t>cf</a:t>
            </a:r>
            <a:r>
              <a:rPr lang="it-IT" b="1" i="1" kern="1200" dirty="0" smtClean="0">
                <a:latin typeface="Calibri"/>
              </a:rPr>
              <a:t>. </a:t>
            </a:r>
            <a:r>
              <a:rPr lang="it-IT" b="1" i="1" kern="1200" dirty="0" err="1" smtClean="0">
                <a:latin typeface="Calibri"/>
              </a:rPr>
              <a:t>Sap</a:t>
            </a:r>
            <a:r>
              <a:rPr lang="it-IT" b="1" i="1" kern="1200" dirty="0" smtClean="0">
                <a:latin typeface="Calibri"/>
              </a:rPr>
              <a:t>. 7,27 e GS 11)</a:t>
            </a:r>
          </a:p>
          <a:p>
            <a:pPr lvl="1"/>
            <a:endParaRPr lang="it-IT" kern="1200" dirty="0">
              <a:latin typeface="Calibri"/>
            </a:endParaRP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34</a:t>
            </a:fld>
            <a:endParaRPr lang="it-IT"/>
          </a:p>
        </p:txBody>
      </p:sp>
    </p:spTree>
    <p:extLst>
      <p:ext uri="{BB962C8B-B14F-4D97-AF65-F5344CB8AC3E}">
        <p14:creationId xmlns:p14="http://schemas.microsoft.com/office/powerpoint/2010/main" val="33538327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La missione dello Spirito</a:t>
            </a:r>
          </a:p>
        </p:txBody>
      </p:sp>
      <p:sp>
        <p:nvSpPr>
          <p:cNvPr id="3" name="Segnaposto contenuto 2"/>
          <p:cNvSpPr>
            <a:spLocks noGrp="1"/>
          </p:cNvSpPr>
          <p:nvPr>
            <p:ph idx="1"/>
          </p:nvPr>
        </p:nvSpPr>
        <p:spPr/>
        <p:txBody>
          <a:bodyPr>
            <a:normAutofit fontScale="92500"/>
          </a:bodyPr>
          <a:lstStyle/>
          <a:p>
            <a:pPr marL="0" lvl="0" indent="0">
              <a:buNone/>
            </a:pPr>
            <a:r>
              <a:rPr lang="it-IT" kern="1200" dirty="0" smtClean="0">
                <a:latin typeface="Calibri"/>
              </a:rPr>
              <a:t>4. Lo </a:t>
            </a:r>
            <a:r>
              <a:rPr lang="it-IT" kern="1200" dirty="0">
                <a:latin typeface="Calibri"/>
              </a:rPr>
              <a:t>Spirito utilizza le manifestazioni salvifiche delle </a:t>
            </a:r>
            <a:r>
              <a:rPr lang="it-IT" kern="1200" dirty="0" smtClean="0">
                <a:latin typeface="Calibri"/>
              </a:rPr>
              <a:t>religioni</a:t>
            </a:r>
          </a:p>
          <a:p>
            <a:pPr lvl="1"/>
            <a:r>
              <a:rPr lang="it-IT" b="1" kern="1200" dirty="0" smtClean="0">
                <a:latin typeface="Calibri"/>
              </a:rPr>
              <a:t>Il «cuore nuovo» si attiva utilizzando  il desiderio di unità e comunione con Dio (colui che possiede il senso e l’amore)</a:t>
            </a:r>
          </a:p>
          <a:p>
            <a:pPr lvl="1"/>
            <a:r>
              <a:rPr lang="it-IT" kern="1200" dirty="0" smtClean="0">
                <a:latin typeface="Calibri"/>
              </a:rPr>
              <a:t>Le religioni hanno intuito percorsi per lasciare operare Dio (NA 2)</a:t>
            </a:r>
          </a:p>
          <a:p>
            <a:pPr lvl="2"/>
            <a:r>
              <a:rPr lang="it-IT" kern="1200" dirty="0" smtClean="0">
                <a:latin typeface="Calibri"/>
              </a:rPr>
              <a:t>La coscienza del bene</a:t>
            </a:r>
          </a:p>
          <a:p>
            <a:pPr lvl="2"/>
            <a:r>
              <a:rPr lang="it-IT" kern="1200" dirty="0" smtClean="0">
                <a:latin typeface="Calibri"/>
              </a:rPr>
              <a:t>L’obbedienza e la devozione </a:t>
            </a:r>
          </a:p>
          <a:p>
            <a:pPr lvl="2"/>
            <a:r>
              <a:rPr lang="it-IT" kern="1200" dirty="0" smtClean="0">
                <a:latin typeface="Calibri"/>
              </a:rPr>
              <a:t>I percorsi </a:t>
            </a:r>
            <a:r>
              <a:rPr lang="it-IT" kern="1200" dirty="0">
                <a:latin typeface="Calibri"/>
              </a:rPr>
              <a:t>di consapevolezza</a:t>
            </a:r>
            <a:endParaRPr lang="it-IT" kern="1200" dirty="0" smtClean="0">
              <a:latin typeface="Calibri"/>
            </a:endParaRPr>
          </a:p>
          <a:p>
            <a:pPr lvl="2"/>
            <a:r>
              <a:rPr lang="it-IT" kern="1200" dirty="0" smtClean="0">
                <a:latin typeface="Calibri"/>
              </a:rPr>
              <a:t>Le forme della ricerca della illuminazione</a:t>
            </a:r>
          </a:p>
          <a:p>
            <a:pPr lvl="1"/>
            <a:r>
              <a:rPr lang="it-IT" b="1" i="1" kern="1200" dirty="0" smtClean="0">
                <a:latin typeface="Calibri"/>
              </a:rPr>
              <a:t>La missione utilizza, orienta e ricapitola queste vie al MP (servono a vivere le Beatitudini)</a:t>
            </a:r>
            <a:endParaRPr lang="it-IT" b="1" i="1" kern="1200" dirty="0">
              <a:latin typeface="Calibri"/>
            </a:endParaRP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35</a:t>
            </a:fld>
            <a:endParaRPr lang="it-IT"/>
          </a:p>
        </p:txBody>
      </p:sp>
    </p:spTree>
    <p:extLst>
      <p:ext uri="{BB962C8B-B14F-4D97-AF65-F5344CB8AC3E}">
        <p14:creationId xmlns:p14="http://schemas.microsoft.com/office/powerpoint/2010/main" val="21773212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5. la via mistica della </a:t>
            </a:r>
            <a:r>
              <a:rPr lang="it-IT" dirty="0"/>
              <a:t>missione (La missione nello </a:t>
            </a:r>
            <a:r>
              <a:rPr lang="it-IT" dirty="0" smtClean="0"/>
              <a:t>Spirito</a:t>
            </a:r>
            <a:r>
              <a:rPr lang="it-IT" dirty="0"/>
              <a:t>)</a:t>
            </a:r>
          </a:p>
        </p:txBody>
      </p:sp>
      <p:sp>
        <p:nvSpPr>
          <p:cNvPr id="3" name="Segnaposto contenuto 2"/>
          <p:cNvSpPr>
            <a:spLocks noGrp="1"/>
          </p:cNvSpPr>
          <p:nvPr>
            <p:ph type="body" idx="1"/>
          </p:nvPr>
        </p:nvSpPr>
        <p:spPr/>
        <p:txBody>
          <a:bodyPr/>
          <a:lstStyle/>
          <a:p>
            <a:pPr lvl="0"/>
            <a:r>
              <a:rPr lang="it-IT" kern="1200" dirty="0">
                <a:solidFill>
                  <a:srgbClr val="1F497D"/>
                </a:solidFill>
                <a:latin typeface="Calibri"/>
              </a:rPr>
              <a:t>“Lo Spirito Santo protagonista della </a:t>
            </a:r>
            <a:br>
              <a:rPr lang="it-IT" kern="1200" dirty="0">
                <a:solidFill>
                  <a:srgbClr val="1F497D"/>
                </a:solidFill>
                <a:latin typeface="Calibri"/>
              </a:rPr>
            </a:br>
            <a:r>
              <a:rPr lang="it-IT" kern="1200" dirty="0">
                <a:solidFill>
                  <a:srgbClr val="1F497D"/>
                </a:solidFill>
                <a:latin typeface="Calibri"/>
              </a:rPr>
              <a:t>Missione nei documenti della Chiesa”</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36</a:t>
            </a:fld>
            <a:endParaRPr lang="it-IT"/>
          </a:p>
        </p:txBody>
      </p:sp>
    </p:spTree>
    <p:extLst>
      <p:ext uri="{BB962C8B-B14F-4D97-AF65-F5344CB8AC3E}">
        <p14:creationId xmlns:p14="http://schemas.microsoft.com/office/powerpoint/2010/main" val="17273102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5. La missione nello </a:t>
            </a:r>
            <a:r>
              <a:rPr lang="it-IT" dirty="0" smtClean="0"/>
              <a:t>Spirito</a:t>
            </a:r>
            <a:r>
              <a:rPr lang="it-IT" dirty="0"/>
              <a:t>: la via </a:t>
            </a:r>
            <a:r>
              <a:rPr lang="it-IT" dirty="0" smtClean="0"/>
              <a:t>mistica</a:t>
            </a:r>
            <a:endParaRPr lang="it-IT" dirty="0"/>
          </a:p>
        </p:txBody>
      </p:sp>
      <p:sp>
        <p:nvSpPr>
          <p:cNvPr id="3" name="Segnaposto contenuto 2"/>
          <p:cNvSpPr>
            <a:spLocks noGrp="1"/>
          </p:cNvSpPr>
          <p:nvPr>
            <p:ph idx="1"/>
          </p:nvPr>
        </p:nvSpPr>
        <p:spPr/>
        <p:txBody>
          <a:bodyPr>
            <a:normAutofit fontScale="92500"/>
          </a:bodyPr>
          <a:lstStyle/>
          <a:p>
            <a:pPr marL="514350" indent="-514350">
              <a:buFont typeface="+mj-lt"/>
              <a:buAutoNum type="arabicPeriod"/>
            </a:pPr>
            <a:r>
              <a:rPr lang="it-IT" sz="2800" dirty="0" smtClean="0"/>
              <a:t>I </a:t>
            </a:r>
            <a:r>
              <a:rPr lang="it-IT" sz="2800" b="1" dirty="0" smtClean="0">
                <a:solidFill>
                  <a:srgbClr val="FF0000"/>
                </a:solidFill>
              </a:rPr>
              <a:t>destinatari</a:t>
            </a:r>
            <a:r>
              <a:rPr lang="it-IT" sz="2800" dirty="0" smtClean="0"/>
              <a:t> della Missione: con i </a:t>
            </a:r>
            <a:r>
              <a:rPr lang="it-IT" sz="2800" dirty="0"/>
              <a:t>«diversamente credenti</a:t>
            </a:r>
            <a:r>
              <a:rPr lang="it-IT" sz="2800" dirty="0" smtClean="0"/>
              <a:t>» verso i «non credenti» e i «non umani»,</a:t>
            </a:r>
          </a:p>
          <a:p>
            <a:pPr marL="514350" lvl="0" indent="-514350">
              <a:buFont typeface="+mj-lt"/>
              <a:buAutoNum type="arabicPeriod"/>
            </a:pPr>
            <a:r>
              <a:rPr lang="it-IT" sz="2800" dirty="0" smtClean="0"/>
              <a:t>La Missione come </a:t>
            </a:r>
            <a:r>
              <a:rPr lang="it-IT" sz="2800" b="1" dirty="0" smtClean="0">
                <a:solidFill>
                  <a:srgbClr val="FF0000"/>
                </a:solidFill>
              </a:rPr>
              <a:t>narrazione</a:t>
            </a:r>
            <a:r>
              <a:rPr lang="it-IT" sz="2800" dirty="0" smtClean="0"/>
              <a:t> reciproca delle vie di salvezza, </a:t>
            </a:r>
          </a:p>
          <a:p>
            <a:pPr marL="514350" lvl="0" indent="-514350">
              <a:buFont typeface="+mj-lt"/>
              <a:buAutoNum type="arabicPeriod"/>
            </a:pPr>
            <a:r>
              <a:rPr lang="it-IT" sz="2800" dirty="0" smtClean="0"/>
              <a:t>La Missione come </a:t>
            </a:r>
            <a:r>
              <a:rPr lang="it-IT" sz="2800" b="1" dirty="0" smtClean="0">
                <a:solidFill>
                  <a:srgbClr val="FF0000"/>
                </a:solidFill>
              </a:rPr>
              <a:t>testimonianza</a:t>
            </a:r>
            <a:r>
              <a:rPr lang="it-IT" sz="2800" dirty="0" smtClean="0"/>
              <a:t> e </a:t>
            </a:r>
            <a:r>
              <a:rPr lang="it-IT" sz="2800" b="1" dirty="0" smtClean="0">
                <a:solidFill>
                  <a:srgbClr val="FF0000"/>
                </a:solidFill>
              </a:rPr>
              <a:t>profezia</a:t>
            </a:r>
            <a:r>
              <a:rPr lang="it-IT" sz="2800" dirty="0" smtClean="0"/>
              <a:t> dei «diversamente </a:t>
            </a:r>
            <a:r>
              <a:rPr lang="it-IT" sz="2800" smtClean="0"/>
              <a:t>missionari»,</a:t>
            </a:r>
            <a:endParaRPr lang="it-IT" sz="2800" dirty="0" smtClean="0"/>
          </a:p>
          <a:p>
            <a:pPr marL="514350" lvl="0" indent="-514350">
              <a:buFont typeface="+mj-lt"/>
              <a:buAutoNum type="arabicPeriod"/>
            </a:pPr>
            <a:r>
              <a:rPr lang="it-IT" sz="2800" dirty="0" smtClean="0"/>
              <a:t>La missione come </a:t>
            </a:r>
            <a:r>
              <a:rPr lang="it-IT" sz="2800" b="1" dirty="0" smtClean="0">
                <a:solidFill>
                  <a:srgbClr val="FF0000"/>
                </a:solidFill>
              </a:rPr>
              <a:t>mistica</a:t>
            </a:r>
            <a:r>
              <a:rPr lang="it-IT" sz="2800" dirty="0" smtClean="0"/>
              <a:t>: offre percorsi ed esperienze di «esercizi spirituali» per la conversione personale e sociale. </a:t>
            </a:r>
          </a:p>
          <a:p>
            <a:pPr marL="514350" lvl="0" indent="-514350">
              <a:buFont typeface="+mj-lt"/>
              <a:buAutoNum type="arabicPeriod"/>
            </a:pPr>
            <a:r>
              <a:rPr lang="it-IT" sz="2800" dirty="0" smtClean="0"/>
              <a:t>La missione come </a:t>
            </a:r>
            <a:r>
              <a:rPr lang="it-IT" sz="2800" b="1" dirty="0" smtClean="0">
                <a:solidFill>
                  <a:srgbClr val="FF0000"/>
                </a:solidFill>
              </a:rPr>
              <a:t>mistagogia</a:t>
            </a:r>
            <a:r>
              <a:rPr lang="it-IT" sz="2800" dirty="0" smtClean="0"/>
              <a:t> propone i sacramenti della fede per divenire discepoli-missionari.</a:t>
            </a:r>
            <a:endParaRPr lang="it-IT" sz="2800" dirty="0"/>
          </a:p>
        </p:txBody>
      </p:sp>
      <p:sp>
        <p:nvSpPr>
          <p:cNvPr id="4" name="Segnaposto data 3"/>
          <p:cNvSpPr>
            <a:spLocks noGrp="1"/>
          </p:cNvSpPr>
          <p:nvPr>
            <p:ph type="dt" sz="half" idx="10"/>
          </p:nvPr>
        </p:nvSpPr>
        <p:spPr/>
        <p:txBody>
          <a:bodyPr/>
          <a:lstStyle/>
          <a:p>
            <a:r>
              <a:rPr lang="it-IT" smtClean="0"/>
              <a:t>www.lucianomeddi.eu</a:t>
            </a:r>
            <a:endParaRPr lang="it-IT" dirty="0"/>
          </a:p>
        </p:txBody>
      </p:sp>
      <p:sp>
        <p:nvSpPr>
          <p:cNvPr id="5" name="Segnaposto numero diapositiva 4"/>
          <p:cNvSpPr>
            <a:spLocks noGrp="1"/>
          </p:cNvSpPr>
          <p:nvPr>
            <p:ph type="sldNum" sz="quarter" idx="11"/>
          </p:nvPr>
        </p:nvSpPr>
        <p:spPr/>
        <p:txBody>
          <a:bodyPr/>
          <a:lstStyle/>
          <a:p>
            <a:fld id="{25BC34F4-02C1-410C-953D-B77F6D94B61F}" type="slidenum">
              <a:rPr lang="it-IT" smtClean="0"/>
              <a:pPr/>
              <a:t>37</a:t>
            </a:fld>
            <a:endParaRPr lang="it-IT"/>
          </a:p>
        </p:txBody>
      </p:sp>
    </p:spTree>
    <p:extLst>
      <p:ext uri="{BB962C8B-B14F-4D97-AF65-F5344CB8AC3E}">
        <p14:creationId xmlns:p14="http://schemas.microsoft.com/office/powerpoint/2010/main" val="34821216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La missione dello Spirito, </a:t>
            </a:r>
            <a:b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la missione  nello Spirito</a:t>
            </a:r>
            <a: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dirty="0" smtClean="0"/>
              <a:t>Itinerario </a:t>
            </a:r>
            <a:endParaRPr lang="it-IT" dirty="0"/>
          </a:p>
        </p:txBody>
      </p:sp>
      <p:sp>
        <p:nvSpPr>
          <p:cNvPr id="3" name="Segnaposto contenuto 2"/>
          <p:cNvSpPr>
            <a:spLocks noGrp="1"/>
          </p:cNvSpPr>
          <p:nvPr>
            <p:ph idx="1"/>
          </p:nvPr>
        </p:nvSpPr>
        <p:spPr/>
        <p:txBody>
          <a:bodyPr/>
          <a:lstStyle/>
          <a:p>
            <a:pPr marL="457200" indent="-457200">
              <a:buFont typeface="+mj-lt"/>
              <a:buAutoNum type="arabicPeriod"/>
            </a:pPr>
            <a:r>
              <a:rPr lang="it-IT" dirty="0" smtClean="0"/>
              <a:t>La missione è trinitaria</a:t>
            </a:r>
          </a:p>
          <a:p>
            <a:pPr marL="457200" indent="-457200">
              <a:buFont typeface="+mj-lt"/>
              <a:buAutoNum type="arabicPeriod"/>
            </a:pPr>
            <a:r>
              <a:rPr lang="it-IT" dirty="0" smtClean="0"/>
              <a:t>Lo Spirito soggetto missionario</a:t>
            </a:r>
          </a:p>
          <a:p>
            <a:pPr marL="457200" indent="-457200">
              <a:buFont typeface="+mj-lt"/>
              <a:buAutoNum type="arabicPeriod"/>
            </a:pPr>
            <a:r>
              <a:rPr lang="it-IT" dirty="0" smtClean="0"/>
              <a:t>La ricerca delle vie missionarie</a:t>
            </a:r>
          </a:p>
          <a:p>
            <a:pPr marL="457200" indent="-457200">
              <a:buFont typeface="+mj-lt"/>
              <a:buAutoNum type="arabicPeriod"/>
            </a:pPr>
            <a:r>
              <a:rPr lang="it-IT" dirty="0" smtClean="0"/>
              <a:t>La missione dello Spirito</a:t>
            </a:r>
          </a:p>
          <a:p>
            <a:pPr marL="457200" indent="-457200">
              <a:buFont typeface="+mj-lt"/>
              <a:buAutoNum type="arabicPeriod"/>
            </a:pPr>
            <a:r>
              <a:rPr lang="it-IT" dirty="0" smtClean="0"/>
              <a:t>La via mistica della missione </a:t>
            </a:r>
            <a:br>
              <a:rPr lang="it-IT" dirty="0" smtClean="0"/>
            </a:br>
            <a:r>
              <a:rPr lang="it-IT" dirty="0" smtClean="0"/>
              <a:t>(la missione nello Spirito)</a:t>
            </a:r>
          </a:p>
          <a:p>
            <a:pPr marL="457200" indent="-457200">
              <a:buFont typeface="+mj-lt"/>
              <a:buAutoNum type="arabicPeriod"/>
            </a:pP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38</a:t>
            </a:fld>
            <a:endParaRPr lang="it-IT"/>
          </a:p>
        </p:txBody>
      </p:sp>
    </p:spTree>
    <p:extLst>
      <p:ext uri="{BB962C8B-B14F-4D97-AF65-F5344CB8AC3E}">
        <p14:creationId xmlns:p14="http://schemas.microsoft.com/office/powerpoint/2010/main" val="2562960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La missione dello Spirito, </a:t>
            </a:r>
            <a:b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20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la missione  nello Spirito</a:t>
            </a:r>
            <a: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kern="1400" spc="-50" dirty="0" smtClean="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dirty="0" smtClean="0"/>
              <a:t>Itinerario </a:t>
            </a:r>
            <a:endParaRPr lang="it-IT" dirty="0"/>
          </a:p>
        </p:txBody>
      </p:sp>
      <p:sp>
        <p:nvSpPr>
          <p:cNvPr id="3" name="Segnaposto contenuto 2"/>
          <p:cNvSpPr>
            <a:spLocks noGrp="1"/>
          </p:cNvSpPr>
          <p:nvPr>
            <p:ph idx="1"/>
          </p:nvPr>
        </p:nvSpPr>
        <p:spPr/>
        <p:txBody>
          <a:bodyPr/>
          <a:lstStyle/>
          <a:p>
            <a:pPr marL="457200" indent="-457200">
              <a:buFont typeface="+mj-lt"/>
              <a:buAutoNum type="arabicPeriod"/>
            </a:pPr>
            <a:r>
              <a:rPr lang="it-IT" dirty="0" smtClean="0"/>
              <a:t>La missione è trinitaria</a:t>
            </a:r>
          </a:p>
          <a:p>
            <a:pPr marL="457200" indent="-457200">
              <a:buFont typeface="+mj-lt"/>
              <a:buAutoNum type="arabicPeriod"/>
            </a:pPr>
            <a:r>
              <a:rPr lang="it-IT" dirty="0" smtClean="0"/>
              <a:t>Lo Spirito soggetto missionario</a:t>
            </a:r>
          </a:p>
          <a:p>
            <a:pPr marL="457200" indent="-457200">
              <a:buFont typeface="+mj-lt"/>
              <a:buAutoNum type="arabicPeriod"/>
            </a:pPr>
            <a:r>
              <a:rPr lang="it-IT" dirty="0" smtClean="0"/>
              <a:t>La ricerca delle vie missionarie</a:t>
            </a:r>
          </a:p>
          <a:p>
            <a:pPr marL="457200" indent="-457200">
              <a:buFont typeface="+mj-lt"/>
              <a:buAutoNum type="arabicPeriod"/>
            </a:pPr>
            <a:r>
              <a:rPr lang="it-IT" dirty="0" smtClean="0"/>
              <a:t>La missione dello Spirito</a:t>
            </a:r>
          </a:p>
          <a:p>
            <a:pPr marL="457200" indent="-457200">
              <a:buFont typeface="+mj-lt"/>
              <a:buAutoNum type="arabicPeriod"/>
            </a:pPr>
            <a:r>
              <a:rPr lang="it-IT" dirty="0" smtClean="0"/>
              <a:t>La via mistica della missione (la missione nello Spirito)</a:t>
            </a:r>
          </a:p>
          <a:p>
            <a:pPr marL="457200" indent="-457200">
              <a:buFont typeface="+mj-lt"/>
              <a:buAutoNum type="arabicPeriod"/>
            </a:pP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4</a:t>
            </a:fld>
            <a:endParaRPr lang="it-IT"/>
          </a:p>
        </p:txBody>
      </p:sp>
    </p:spTree>
    <p:extLst>
      <p:ext uri="{BB962C8B-B14F-4D97-AF65-F5344CB8AC3E}">
        <p14:creationId xmlns:p14="http://schemas.microsoft.com/office/powerpoint/2010/main" val="3170143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 bibliografici </a:t>
            </a:r>
            <a:endParaRPr lang="it-IT" dirty="0"/>
          </a:p>
        </p:txBody>
      </p:sp>
      <p:sp>
        <p:nvSpPr>
          <p:cNvPr id="3" name="Segnaposto contenuto 2"/>
          <p:cNvSpPr>
            <a:spLocks noGrp="1"/>
          </p:cNvSpPr>
          <p:nvPr>
            <p:ph idx="1"/>
          </p:nvPr>
        </p:nvSpPr>
        <p:spPr/>
        <p:txBody>
          <a:bodyPr>
            <a:normAutofit fontScale="92500" lnSpcReduction="20000"/>
          </a:bodyPr>
          <a:lstStyle/>
          <a:p>
            <a:r>
              <a:rPr lang="it-IT" sz="1600" dirty="0"/>
              <a:t>J. </a:t>
            </a:r>
            <a:r>
              <a:rPr lang="it-IT" sz="1600" dirty="0" err="1"/>
              <a:t>Schütte</a:t>
            </a:r>
            <a:r>
              <a:rPr lang="it-IT" sz="1600" dirty="0"/>
              <a:t> </a:t>
            </a:r>
            <a:r>
              <a:rPr lang="it-IT" sz="1600" dirty="0" smtClean="0"/>
              <a:t>(ed</a:t>
            </a:r>
            <a:r>
              <a:rPr lang="it-IT" sz="1600" dirty="0"/>
              <a:t>.), </a:t>
            </a:r>
            <a:r>
              <a:rPr lang="it-IT" sz="1600" i="1" dirty="0"/>
              <a:t>Il destino delle missioni. Il successo o il fallimento delle missioni dipende dal loro radicale ripensamento</a:t>
            </a:r>
            <a:r>
              <a:rPr lang="it-IT" sz="1600" dirty="0"/>
              <a:t>, </a:t>
            </a:r>
            <a:r>
              <a:rPr lang="it-IT" sz="1600" dirty="0" err="1"/>
              <a:t>Herder-Morcelliana</a:t>
            </a:r>
            <a:r>
              <a:rPr lang="it-IT" sz="1600" dirty="0"/>
              <a:t>, Roma-Brescia 1969</a:t>
            </a:r>
            <a:r>
              <a:rPr lang="it-IT" sz="1600" dirty="0" smtClean="0"/>
              <a:t>;</a:t>
            </a:r>
          </a:p>
          <a:p>
            <a:r>
              <a:rPr lang="it-IT" sz="1600" dirty="0"/>
              <a:t>S. </a:t>
            </a:r>
            <a:r>
              <a:rPr lang="it-IT" sz="1600" dirty="0" err="1"/>
              <a:t>Karotemprel</a:t>
            </a:r>
            <a:r>
              <a:rPr lang="it-IT" sz="1600" dirty="0"/>
              <a:t> </a:t>
            </a:r>
            <a:r>
              <a:rPr lang="it-IT" sz="1600" dirty="0" smtClean="0"/>
              <a:t>(</a:t>
            </a:r>
            <a:r>
              <a:rPr lang="it-IT" sz="1600" dirty="0"/>
              <a:t>e</a:t>
            </a:r>
            <a:r>
              <a:rPr lang="it-IT" sz="1600" dirty="0" smtClean="0"/>
              <a:t>d</a:t>
            </a:r>
            <a:r>
              <a:rPr lang="it-IT" sz="1600" dirty="0"/>
              <a:t>.), </a:t>
            </a:r>
            <a:r>
              <a:rPr lang="it-IT" sz="1600" i="1" dirty="0"/>
              <a:t>Seguire Cristo nella missione. Manuale di </a:t>
            </a:r>
            <a:r>
              <a:rPr lang="it-IT" sz="1600" i="1" dirty="0" err="1"/>
              <a:t>missiologia</a:t>
            </a:r>
            <a:r>
              <a:rPr lang="it-IT" sz="1600" dirty="0"/>
              <a:t>, San Paolo, Cinisello Balsamo 1996</a:t>
            </a:r>
            <a:endParaRPr lang="it-IT" sz="1600" dirty="0" smtClean="0"/>
          </a:p>
          <a:p>
            <a:r>
              <a:rPr lang="it-IT" sz="1600" dirty="0" smtClean="0"/>
              <a:t>R</a:t>
            </a:r>
            <a:r>
              <a:rPr lang="it-IT" sz="1600" dirty="0"/>
              <a:t>. </a:t>
            </a:r>
            <a:r>
              <a:rPr lang="it-IT" sz="1600" dirty="0" err="1"/>
              <a:t>Gibellini</a:t>
            </a:r>
            <a:r>
              <a:rPr lang="it-IT" sz="1600" dirty="0"/>
              <a:t>, </a:t>
            </a:r>
            <a:r>
              <a:rPr lang="it-IT" sz="1600" i="1" dirty="0"/>
              <a:t>La rete del Vangelo. Nuovi studi sulla missione</a:t>
            </a:r>
            <a:r>
              <a:rPr lang="it-IT" sz="1600" dirty="0"/>
              <a:t>, 4 giugno </a:t>
            </a:r>
            <a:r>
              <a:rPr lang="it-IT" sz="1600" dirty="0" smtClean="0"/>
              <a:t>2010 [queriniana.it/blog]</a:t>
            </a:r>
            <a:endParaRPr lang="it-IT" sz="1600" dirty="0"/>
          </a:p>
          <a:p>
            <a:r>
              <a:rPr lang="it-IT" sz="1600" i="1" dirty="0"/>
              <a:t>Teologia della missione</a:t>
            </a:r>
            <a:r>
              <a:rPr lang="it-IT" sz="1600" dirty="0"/>
              <a:t>, «</a:t>
            </a:r>
            <a:r>
              <a:rPr lang="it-IT" sz="1600" dirty="0" err="1"/>
              <a:t>CredereOggi</a:t>
            </a:r>
            <a:r>
              <a:rPr lang="it-IT" sz="1600" dirty="0"/>
              <a:t> », 179 (2010) 5;</a:t>
            </a:r>
          </a:p>
          <a:p>
            <a:r>
              <a:rPr lang="it-IT" sz="1600" dirty="0"/>
              <a:t>G. Colzani, </a:t>
            </a:r>
            <a:r>
              <a:rPr lang="it-IT" sz="1600" i="1" dirty="0"/>
              <a:t>Missione</a:t>
            </a:r>
            <a:r>
              <a:rPr lang="it-IT" sz="1600" dirty="0"/>
              <a:t>, Calabrese G.-</a:t>
            </a:r>
            <a:r>
              <a:rPr lang="it-IT" sz="1600" dirty="0" err="1"/>
              <a:t>Goyret</a:t>
            </a:r>
            <a:r>
              <a:rPr lang="it-IT" sz="1600" dirty="0"/>
              <a:t> </a:t>
            </a:r>
            <a:r>
              <a:rPr lang="it-IT" sz="1600" dirty="0" err="1"/>
              <a:t>Ph</a:t>
            </a:r>
            <a:r>
              <a:rPr lang="it-IT" sz="1600" dirty="0"/>
              <a:t>.-Piazza O.F., Dizionario di ecclesiologia, Città Nuova, Roma 2010, 866-888;  </a:t>
            </a:r>
            <a:r>
              <a:rPr lang="it-IT" sz="1600" i="1" dirty="0"/>
              <a:t>Evangelizzazione</a:t>
            </a:r>
            <a:r>
              <a:rPr lang="it-IT" sz="1600" dirty="0"/>
              <a:t>, ivi, 659-675; </a:t>
            </a:r>
            <a:endParaRPr lang="it-IT" sz="1600" dirty="0" smtClean="0"/>
          </a:p>
          <a:p>
            <a:r>
              <a:rPr lang="it-IT" sz="1600" dirty="0"/>
              <a:t>G. Colzani, </a:t>
            </a:r>
            <a:r>
              <a:rPr lang="it-IT" sz="1600" i="1" dirty="0"/>
              <a:t>Missiologia contemporanea. Il cammino evangelico della Chiese: 1945-2007</a:t>
            </a:r>
            <a:r>
              <a:rPr lang="it-IT" sz="1600" dirty="0"/>
              <a:t>, San Paolo, Cinisello </a:t>
            </a:r>
            <a:r>
              <a:rPr lang="it-IT" sz="1600"/>
              <a:t>Balsamo </a:t>
            </a:r>
            <a:r>
              <a:rPr lang="it-IT" sz="1600" smtClean="0"/>
              <a:t>2010.</a:t>
            </a:r>
            <a:endParaRPr lang="it-IT" sz="1600" dirty="0" smtClean="0"/>
          </a:p>
          <a:p>
            <a:r>
              <a:rPr lang="it-IT" sz="1600" i="1" dirty="0"/>
              <a:t>Dalla missione al mondo alla testimonianza interreligiosa</a:t>
            </a:r>
            <a:r>
              <a:rPr lang="it-IT" sz="1600" dirty="0"/>
              <a:t>, «</a:t>
            </a:r>
            <a:r>
              <a:rPr lang="it-IT" sz="1600" dirty="0" err="1"/>
              <a:t>Concilium</a:t>
            </a:r>
            <a:r>
              <a:rPr lang="it-IT" sz="1600" dirty="0"/>
              <a:t>», XLLII (2011) 1</a:t>
            </a:r>
          </a:p>
          <a:p>
            <a:r>
              <a:rPr lang="it-IT" sz="1600" dirty="0"/>
              <a:t>F. Zolli (a cura </a:t>
            </a:r>
            <a:r>
              <a:rPr lang="it-IT" sz="1600" dirty="0" smtClean="0"/>
              <a:t>di</a:t>
            </a:r>
            <a:r>
              <a:rPr lang="it-IT" sz="1600" dirty="0"/>
              <a:t>), </a:t>
            </a:r>
            <a:r>
              <a:rPr lang="it-IT" sz="1600" i="1" dirty="0"/>
              <a:t>Essere missione oggi. Verso un nuovo immaginario missionario</a:t>
            </a:r>
            <a:r>
              <a:rPr lang="it-IT" sz="1600" dirty="0"/>
              <a:t>, EMI, Bologna 2013, 153-158 (137-158</a:t>
            </a:r>
            <a:r>
              <a:rPr lang="it-IT" sz="1600" dirty="0" smtClean="0"/>
              <a:t>)</a:t>
            </a:r>
          </a:p>
          <a:p>
            <a:r>
              <a:rPr lang="en-US" sz="1600" dirty="0"/>
              <a:t>B. De </a:t>
            </a:r>
            <a:r>
              <a:rPr lang="en-US" sz="1600" dirty="0" err="1"/>
              <a:t>Marchi</a:t>
            </a:r>
            <a:r>
              <a:rPr lang="en-US" sz="1600" dirty="0"/>
              <a:t>, </a:t>
            </a:r>
            <a:r>
              <a:rPr lang="en-US" sz="1600" i="1" dirty="0"/>
              <a:t>The Holy Spirit, Artist of God's Kingdom Spirit and Mission</a:t>
            </a:r>
            <a:r>
              <a:rPr lang="en-US" sz="1600" dirty="0"/>
              <a:t>, «Urbaniana University Journal», LXVII (2014) 1, 93-138</a:t>
            </a:r>
            <a:endParaRPr lang="it-IT" sz="1600" dirty="0" smtClean="0"/>
          </a:p>
          <a:p>
            <a:r>
              <a:rPr lang="it-IT" sz="1600" dirty="0"/>
              <a:t>S.B.  </a:t>
            </a:r>
            <a:r>
              <a:rPr lang="it-IT" sz="1600" dirty="0" err="1"/>
              <a:t>Bevans</a:t>
            </a:r>
            <a:r>
              <a:rPr lang="it-IT" sz="1600" dirty="0"/>
              <a:t>-R.P. Schroeder, </a:t>
            </a:r>
            <a:r>
              <a:rPr lang="it-IT" sz="1600" i="1" dirty="0"/>
              <a:t>Dialogo profetico. La forma della missione per il nostro tempo</a:t>
            </a:r>
            <a:r>
              <a:rPr lang="it-IT" sz="1600" dirty="0"/>
              <a:t>, EMI, Bologna </a:t>
            </a:r>
            <a:r>
              <a:rPr lang="it-IT" sz="1600" dirty="0" smtClean="0"/>
              <a:t>2015</a:t>
            </a:r>
          </a:p>
          <a:p>
            <a:r>
              <a:rPr lang="it-IT" sz="1600" dirty="0" smtClean="0"/>
              <a:t>M</a:t>
            </a:r>
            <a:r>
              <a:rPr lang="it-IT" sz="1600" dirty="0"/>
              <a:t>. Menin, </a:t>
            </a:r>
            <a:r>
              <a:rPr lang="it-IT" sz="1600" i="1" u="sng" dirty="0"/>
              <a:t>Missione</a:t>
            </a:r>
            <a:r>
              <a:rPr lang="it-IT" sz="1600" dirty="0"/>
              <a:t>, Cittadella, Assisi 2016; </a:t>
            </a:r>
            <a:endParaRPr lang="it-IT" sz="1600" dirty="0" smtClean="0"/>
          </a:p>
          <a:p>
            <a:r>
              <a:rPr lang="it-IT" sz="1600" dirty="0"/>
              <a:t>M. Antonelli, </a:t>
            </a:r>
            <a:r>
              <a:rPr lang="it-IT" sz="1600" i="1" dirty="0"/>
              <a:t>Ad </a:t>
            </a:r>
            <a:r>
              <a:rPr lang="it-IT" sz="1600" i="1" dirty="0" err="1"/>
              <a:t>gentes</a:t>
            </a:r>
            <a:r>
              <a:rPr lang="it-IT" sz="1600" i="1" dirty="0"/>
              <a:t>. Introduzione e Commento</a:t>
            </a:r>
            <a:r>
              <a:rPr lang="it-IT" sz="1600" dirty="0"/>
              <a:t>, S. Noceti-R. </a:t>
            </a:r>
            <a:r>
              <a:rPr lang="it-IT" sz="1600" dirty="0" err="1"/>
              <a:t>Repore</a:t>
            </a:r>
            <a:r>
              <a:rPr lang="it-IT" sz="1600" dirty="0"/>
              <a:t> (a cura Di) </a:t>
            </a:r>
            <a:r>
              <a:rPr lang="it-IT" sz="1600" i="1" dirty="0"/>
              <a:t>Commentario ai documenti del Vaticano II. 6. Ad </a:t>
            </a:r>
            <a:r>
              <a:rPr lang="it-IT" sz="1600" i="1" dirty="0" err="1"/>
              <a:t>gentes</a:t>
            </a:r>
            <a:r>
              <a:rPr lang="it-IT" sz="1600" i="1" dirty="0"/>
              <a:t>. Nostra </a:t>
            </a:r>
            <a:r>
              <a:rPr lang="it-IT" sz="1600" i="1" dirty="0" err="1"/>
              <a:t>aetate</a:t>
            </a:r>
            <a:r>
              <a:rPr lang="it-IT" sz="1600" i="1" dirty="0"/>
              <a:t>. </a:t>
            </a:r>
            <a:r>
              <a:rPr lang="it-IT" sz="1600" i="1" dirty="0" err="1"/>
              <a:t>Dignitatis</a:t>
            </a:r>
            <a:r>
              <a:rPr lang="it-IT" sz="1600" i="1" dirty="0"/>
              <a:t> </a:t>
            </a:r>
            <a:r>
              <a:rPr lang="it-IT" sz="1600" i="1" dirty="0" err="1"/>
              <a:t>humanae</a:t>
            </a:r>
            <a:r>
              <a:rPr lang="it-IT" sz="1600" dirty="0"/>
              <a:t>, EDB, Bologna 2018, 11-479</a:t>
            </a:r>
            <a:endParaRPr lang="it-IT" sz="1600" dirty="0" smtClean="0"/>
          </a:p>
          <a:p>
            <a:endParaRPr lang="it-IT" sz="1600" i="1"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5</a:t>
            </a:fld>
            <a:endParaRPr lang="it-IT"/>
          </a:p>
        </p:txBody>
      </p:sp>
    </p:spTree>
    <p:extLst>
      <p:ext uri="{BB962C8B-B14F-4D97-AF65-F5344CB8AC3E}">
        <p14:creationId xmlns:p14="http://schemas.microsoft.com/office/powerpoint/2010/main" val="379774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Riferimenti bibliografici </a:t>
            </a:r>
          </a:p>
        </p:txBody>
      </p:sp>
      <p:sp>
        <p:nvSpPr>
          <p:cNvPr id="3" name="Segnaposto contenuto 2"/>
          <p:cNvSpPr>
            <a:spLocks noGrp="1"/>
          </p:cNvSpPr>
          <p:nvPr>
            <p:ph idx="1"/>
          </p:nvPr>
        </p:nvSpPr>
        <p:spPr/>
        <p:txBody>
          <a:bodyPr>
            <a:normAutofit fontScale="40000" lnSpcReduction="20000"/>
          </a:bodyPr>
          <a:lstStyle/>
          <a:p>
            <a:r>
              <a:rPr lang="it-IT" sz="4000" i="1" dirty="0"/>
              <a:t>Agenda per la futura programmazione, lo studio e la ricerca della missione </a:t>
            </a:r>
            <a:r>
              <a:rPr lang="it-IT" sz="4000" dirty="0"/>
              <a:t>in Aa. </a:t>
            </a:r>
            <a:r>
              <a:rPr lang="it-IT" sz="4000" dirty="0" err="1"/>
              <a:t>Vv</a:t>
            </a:r>
            <a:r>
              <a:rPr lang="it-IT" sz="4000" dirty="0"/>
              <a:t>., </a:t>
            </a:r>
            <a:r>
              <a:rPr lang="it-IT" sz="4000" i="1" dirty="0"/>
              <a:t>La missione negli anni 2000. Seminario di ricerca del SEDOS sul futuro della missione. Roma, 8-19 marzo 1981</a:t>
            </a:r>
            <a:r>
              <a:rPr lang="it-IT" sz="4000" dirty="0"/>
              <a:t>, EMI, Bologna 1983, 449-477.</a:t>
            </a:r>
          </a:p>
          <a:p>
            <a:r>
              <a:rPr lang="it-IT" sz="4000" dirty="0" err="1"/>
              <a:t>Aa.Vv</a:t>
            </a:r>
            <a:r>
              <a:rPr lang="it-IT" sz="4000" dirty="0"/>
              <a:t>., </a:t>
            </a:r>
            <a:r>
              <a:rPr lang="it-IT" sz="4000" i="1" dirty="0"/>
              <a:t>Atti del Convegno Missionario Nazionale. Verona 12-15 settembre 1990</a:t>
            </a:r>
            <a:r>
              <a:rPr lang="it-IT" sz="4000" dirty="0"/>
              <a:t>, EMI, Bologna 1991; </a:t>
            </a:r>
          </a:p>
          <a:p>
            <a:r>
              <a:rPr lang="it-IT" sz="4000" dirty="0" err="1"/>
              <a:t>Aa.Vv</a:t>
            </a:r>
            <a:r>
              <a:rPr lang="it-IT" sz="4000" dirty="0"/>
              <a:t>., </a:t>
            </a:r>
            <a:r>
              <a:rPr lang="it-IT" sz="4000" i="1" dirty="0"/>
              <a:t>Il fuoco della missione. La missione «Ad </a:t>
            </a:r>
            <a:r>
              <a:rPr lang="it-IT" sz="4000" i="1" dirty="0" err="1"/>
              <a:t>gentes</a:t>
            </a:r>
            <a:r>
              <a:rPr lang="it-IT" sz="4000" i="1" dirty="0"/>
              <a:t>» interpella la Chiesa che è in Italia</a:t>
            </a:r>
            <a:r>
              <a:rPr lang="it-IT" sz="4000" dirty="0"/>
              <a:t>, EMI, Bologna 1999;</a:t>
            </a:r>
          </a:p>
          <a:p>
            <a:r>
              <a:rPr lang="it-IT" sz="4000" dirty="0" err="1"/>
              <a:t>Missio</a:t>
            </a:r>
            <a:r>
              <a:rPr lang="it-IT" sz="4000" dirty="0"/>
              <a:t>-Ufficio Nazionale per la Cooperazione missionaria tra le Chiese, </a:t>
            </a:r>
            <a:r>
              <a:rPr lang="it-IT" sz="4000" i="1" dirty="0"/>
              <a:t>Vademecum del Centro Missionario Diocesano</a:t>
            </a:r>
            <a:r>
              <a:rPr lang="it-IT" sz="4000" dirty="0"/>
              <a:t>, Emi, Bologna 2012</a:t>
            </a:r>
          </a:p>
          <a:p>
            <a:r>
              <a:rPr lang="it-IT" sz="4000" dirty="0" err="1"/>
              <a:t>Aa.Vv</a:t>
            </a:r>
            <a:r>
              <a:rPr lang="it-IT" sz="4000" dirty="0"/>
              <a:t>., </a:t>
            </a:r>
            <a:r>
              <a:rPr lang="it-IT" sz="4000" i="1" dirty="0"/>
              <a:t>Sulle strade del mondo. Contributi della 11a settimana Nazionale di Formazione e Spiritualità Missionaria. Assisi 26-31 agosto 201</a:t>
            </a:r>
            <a:r>
              <a:rPr lang="it-IT" sz="4000" dirty="0"/>
              <a:t>3, </a:t>
            </a:r>
            <a:r>
              <a:rPr lang="it-IT" sz="4000" dirty="0" err="1"/>
              <a:t>Missio</a:t>
            </a:r>
            <a:r>
              <a:rPr lang="it-IT" sz="4000" dirty="0"/>
              <a:t>, Roma 2014</a:t>
            </a:r>
          </a:p>
          <a:p>
            <a:r>
              <a:rPr lang="it-IT" sz="4000" i="1" dirty="0"/>
              <a:t>Alzati e va' a </a:t>
            </a:r>
            <a:r>
              <a:rPr lang="it-IT" sz="4000" i="1" dirty="0" err="1"/>
              <a:t>Ninive</a:t>
            </a:r>
            <a:r>
              <a:rPr lang="it-IT" sz="4000" i="1" dirty="0"/>
              <a:t> la grande </a:t>
            </a:r>
            <a:r>
              <a:rPr lang="it-IT" sz="4000" i="1" dirty="0" smtClean="0"/>
              <a:t>città</a:t>
            </a:r>
            <a:r>
              <a:rPr lang="it-IT" sz="4000" dirty="0" smtClean="0"/>
              <a:t>, </a:t>
            </a:r>
            <a:r>
              <a:rPr lang="it-IT" sz="4000" dirty="0"/>
              <a:t>EMI, Bologna 2015</a:t>
            </a:r>
            <a:r>
              <a:rPr lang="it-IT" sz="4000" dirty="0" smtClean="0"/>
              <a:t>;</a:t>
            </a:r>
          </a:p>
          <a:p>
            <a:r>
              <a:rPr lang="it-IT" sz="4000" dirty="0"/>
              <a:t>L. Meddi, </a:t>
            </a:r>
            <a:r>
              <a:rPr lang="it-IT" sz="4000" i="1" dirty="0"/>
              <a:t>Rinnovamento pastorale e catechetico nel post Concilio delle missioni. Linee interpretative</a:t>
            </a:r>
            <a:r>
              <a:rPr lang="it-IT" sz="4000" dirty="0"/>
              <a:t>, </a:t>
            </a:r>
            <a:r>
              <a:rPr lang="it-IT" sz="4000" dirty="0" smtClean="0"/>
              <a:t>in </a:t>
            </a:r>
            <a:r>
              <a:rPr lang="it-IT" sz="4000" dirty="0" err="1" smtClean="0"/>
              <a:t>Trevisiol</a:t>
            </a:r>
            <a:r>
              <a:rPr lang="it-IT" sz="4000" dirty="0" smtClean="0"/>
              <a:t> </a:t>
            </a:r>
            <a:r>
              <a:rPr lang="it-IT" sz="4000" dirty="0"/>
              <a:t>A. (a Cura), </a:t>
            </a:r>
            <a:r>
              <a:rPr lang="it-IT" sz="4000" i="1" dirty="0"/>
              <a:t>Il cammino della missione a cinquant'anni dal decreto Ad </a:t>
            </a:r>
            <a:r>
              <a:rPr lang="it-IT" sz="4000" i="1" dirty="0" err="1"/>
              <a:t>gentes</a:t>
            </a:r>
            <a:r>
              <a:rPr lang="it-IT" sz="4000" dirty="0"/>
              <a:t>, Urbaniana </a:t>
            </a:r>
            <a:r>
              <a:rPr lang="it-IT" sz="4000" dirty="0" err="1"/>
              <a:t>University</a:t>
            </a:r>
            <a:r>
              <a:rPr lang="it-IT" sz="4000" dirty="0"/>
              <a:t> Press, Città del Vaticano 2015, 183-198</a:t>
            </a:r>
          </a:p>
          <a:p>
            <a:r>
              <a:rPr lang="it-IT" sz="4000" i="1" dirty="0"/>
              <a:t>Missionari per Firenze 2015</a:t>
            </a:r>
            <a:r>
              <a:rPr lang="it-IT" sz="4000" dirty="0"/>
              <a:t>, 2015 [</a:t>
            </a:r>
            <a:r>
              <a:rPr lang="it-IT" sz="4000" dirty="0" err="1" smtClean="0"/>
              <a:t>Missio</a:t>
            </a:r>
            <a:r>
              <a:rPr lang="it-IT" sz="4000" dirty="0" smtClean="0"/>
              <a:t>]</a:t>
            </a:r>
          </a:p>
          <a:p>
            <a:r>
              <a:rPr lang="it-IT" sz="4000" dirty="0"/>
              <a:t>L. Meddi, </a:t>
            </a:r>
            <a:r>
              <a:rPr lang="it-IT" sz="4000" i="1" dirty="0"/>
              <a:t>La testimonianza della vita cristiana come metodologia missionaria (can. 787)</a:t>
            </a:r>
            <a:r>
              <a:rPr lang="it-IT" sz="4000" dirty="0"/>
              <a:t>, «</a:t>
            </a:r>
            <a:r>
              <a:rPr lang="it-IT" sz="4000" dirty="0" err="1"/>
              <a:t>Ius</a:t>
            </a:r>
            <a:r>
              <a:rPr lang="it-IT" sz="4000" dirty="0"/>
              <a:t> </a:t>
            </a:r>
            <a:r>
              <a:rPr lang="it-IT" sz="4000" dirty="0" err="1"/>
              <a:t>Missionale</a:t>
            </a:r>
            <a:r>
              <a:rPr lang="it-IT" sz="4000" dirty="0"/>
              <a:t>», X (2016) </a:t>
            </a:r>
            <a:r>
              <a:rPr lang="it-IT" sz="4000" dirty="0" smtClean="0"/>
              <a:t>39-89</a:t>
            </a:r>
          </a:p>
          <a:p>
            <a:r>
              <a:rPr lang="it-IT" sz="6000" b="1" dirty="0">
                <a:hlinkClick r:id="rId2"/>
              </a:rPr>
              <a:t>http://www.lucianomeddi.eu/index.php/lo-spirito-nella-missione/</a:t>
            </a:r>
            <a:endParaRPr lang="it-IT" sz="6000" b="1" dirty="0"/>
          </a:p>
          <a:p>
            <a:endParaRPr lang="it-IT" sz="4000" dirty="0"/>
          </a:p>
          <a:p>
            <a:endParaRPr lang="it-IT" i="1"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6</a:t>
            </a:fld>
            <a:endParaRPr lang="it-IT"/>
          </a:p>
        </p:txBody>
      </p:sp>
    </p:spTree>
    <p:extLst>
      <p:ext uri="{BB962C8B-B14F-4D97-AF65-F5344CB8AC3E}">
        <p14:creationId xmlns:p14="http://schemas.microsoft.com/office/powerpoint/2010/main" val="3072790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smtClean="0"/>
              <a:t>1. </a:t>
            </a:r>
            <a:r>
              <a:rPr lang="it-IT" sz="3200" dirty="0"/>
              <a:t>La missione </a:t>
            </a:r>
            <a:r>
              <a:rPr lang="it-IT" sz="3200" dirty="0" smtClean="0"/>
              <a:t>è trinitaria</a:t>
            </a:r>
            <a:r>
              <a:rPr lang="it-IT" sz="2800" dirty="0"/>
              <a:t/>
            </a:r>
            <a:br>
              <a:rPr lang="it-IT" sz="2800" dirty="0"/>
            </a:br>
            <a:r>
              <a:rPr lang="it-IT" sz="3200" dirty="0"/>
              <a:t/>
            </a:r>
            <a:br>
              <a:rPr lang="it-IT" sz="3200" dirty="0"/>
            </a:br>
            <a:endParaRPr lang="it-IT" sz="2800" dirty="0"/>
          </a:p>
        </p:txBody>
      </p:sp>
      <p:sp>
        <p:nvSpPr>
          <p:cNvPr id="4" name="Segnaposto data 3"/>
          <p:cNvSpPr>
            <a:spLocks noGrp="1"/>
          </p:cNvSpPr>
          <p:nvPr>
            <p:ph type="dt" sz="half" idx="10"/>
          </p:nvPr>
        </p:nvSpPr>
        <p:spPr/>
        <p:txBody>
          <a:bodyPr/>
          <a:lstStyle/>
          <a:p>
            <a:pPr>
              <a:defRPr/>
            </a:pPr>
            <a:r>
              <a:rPr lang="it-IT" dirty="0"/>
              <a:t>www.lucianomeddi.eu</a:t>
            </a:r>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7</a:t>
            </a:fld>
            <a:endParaRPr lang="it-IT"/>
          </a:p>
        </p:txBody>
      </p:sp>
      <p:sp>
        <p:nvSpPr>
          <p:cNvPr id="6" name="Segnaposto testo 5"/>
          <p:cNvSpPr>
            <a:spLocks noGrp="1"/>
          </p:cNvSpPr>
          <p:nvPr>
            <p:ph type="body" idx="1"/>
          </p:nvPr>
        </p:nvSpPr>
        <p:spPr/>
        <p:txBody>
          <a:bodyPr/>
          <a:lstStyle/>
          <a:p>
            <a:endParaRPr lang="it-IT"/>
          </a:p>
        </p:txBody>
      </p:sp>
    </p:spTree>
    <p:extLst>
      <p:ext uri="{BB962C8B-B14F-4D97-AF65-F5344CB8AC3E}">
        <p14:creationId xmlns:p14="http://schemas.microsoft.com/office/powerpoint/2010/main" val="2592223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smtClean="0"/>
              <a:t>1. Una </a:t>
            </a:r>
            <a:r>
              <a:rPr lang="it-IT" sz="2800" dirty="0"/>
              <a:t>visione «completa» del rinnovamento </a:t>
            </a:r>
            <a:r>
              <a:rPr lang="it-IT" sz="2800" dirty="0" smtClean="0"/>
              <a:t>missionario del </a:t>
            </a:r>
            <a:r>
              <a:rPr lang="it-IT" sz="2800" dirty="0"/>
              <a:t>Vaticano II</a:t>
            </a:r>
            <a:br>
              <a:rPr lang="it-IT" sz="2800" dirty="0"/>
            </a:br>
            <a:endParaRPr lang="it-IT" sz="2400" dirty="0"/>
          </a:p>
        </p:txBody>
      </p:sp>
      <p:sp>
        <p:nvSpPr>
          <p:cNvPr id="3" name="Segnaposto contenuto 2"/>
          <p:cNvSpPr>
            <a:spLocks noGrp="1"/>
          </p:cNvSpPr>
          <p:nvPr>
            <p:ph idx="1"/>
          </p:nvPr>
        </p:nvSpPr>
        <p:spPr/>
        <p:txBody>
          <a:bodyPr>
            <a:normAutofit fontScale="85000" lnSpcReduction="20000"/>
          </a:bodyPr>
          <a:lstStyle/>
          <a:p>
            <a:pPr marL="457200" indent="-457200"/>
            <a:r>
              <a:rPr lang="it-IT" sz="3700" dirty="0" smtClean="0"/>
              <a:t>La comprensione della missione nel Vaticano II ha una evoluzione progressiva</a:t>
            </a:r>
          </a:p>
          <a:p>
            <a:pPr marL="457200" indent="-457200"/>
            <a:r>
              <a:rPr lang="it-IT" sz="3700" dirty="0" smtClean="0"/>
              <a:t>Che include e interagisce con altri temi importanti: salvezza, creazione, mondo, storia, incarnazione, giustificazione, religiosi, coscienza, umanizzazione…</a:t>
            </a:r>
          </a:p>
          <a:p>
            <a:pPr marL="457200" indent="-457200"/>
            <a:r>
              <a:rPr lang="it-IT" sz="3700" dirty="0" smtClean="0"/>
              <a:t>Una evoluzione che è giusto riassumere nella espressione </a:t>
            </a:r>
            <a:r>
              <a:rPr lang="it-IT" sz="3700" i="1" dirty="0" err="1" smtClean="0"/>
              <a:t>Actio</a:t>
            </a:r>
            <a:r>
              <a:rPr lang="it-IT" sz="3700" i="1" dirty="0" smtClean="0"/>
              <a:t> Dei</a:t>
            </a:r>
            <a:endParaRPr lang="it-IT" sz="3700" dirty="0" smtClean="0"/>
          </a:p>
          <a:p>
            <a:pPr marL="400050" lvl="1" indent="0">
              <a:buNone/>
            </a:pPr>
            <a:endParaRPr lang="it-IT" sz="3300" dirty="0"/>
          </a:p>
          <a:p>
            <a:pPr marL="400050" lvl="1" indent="0">
              <a:buNone/>
            </a:pPr>
            <a:r>
              <a:rPr lang="it-IT" sz="3300" dirty="0" smtClean="0"/>
              <a:t> </a:t>
            </a:r>
            <a:endParaRPr lang="it-IT" sz="2800" dirty="0"/>
          </a:p>
          <a:p>
            <a:endParaRPr lang="it-IT" dirty="0"/>
          </a:p>
        </p:txBody>
      </p:sp>
      <p:sp>
        <p:nvSpPr>
          <p:cNvPr id="4" name="Segnaposto data 3"/>
          <p:cNvSpPr>
            <a:spLocks noGrp="1"/>
          </p:cNvSpPr>
          <p:nvPr>
            <p:ph type="dt" sz="half" idx="10"/>
          </p:nvPr>
        </p:nvSpPr>
        <p:spPr/>
        <p:txBody>
          <a:bodyPr/>
          <a:lstStyle/>
          <a:p>
            <a:pPr>
              <a:defRPr/>
            </a:pPr>
            <a:r>
              <a:rPr lang="it-IT" dirty="0"/>
              <a:t>www.lucianomeddi.eu</a:t>
            </a:r>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8</a:t>
            </a:fld>
            <a:endParaRPr lang="it-IT"/>
          </a:p>
        </p:txBody>
      </p:sp>
    </p:spTree>
    <p:extLst>
      <p:ext uri="{BB962C8B-B14F-4D97-AF65-F5344CB8AC3E}">
        <p14:creationId xmlns:p14="http://schemas.microsoft.com/office/powerpoint/2010/main" val="3677454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smtClean="0"/>
              <a:t>1. Una </a:t>
            </a:r>
            <a:r>
              <a:rPr lang="it-IT" sz="2800" dirty="0"/>
              <a:t>visione «completa» del rinnovamento </a:t>
            </a:r>
            <a:r>
              <a:rPr lang="it-IT" sz="2800" dirty="0" smtClean="0"/>
              <a:t>missionario del </a:t>
            </a:r>
            <a:r>
              <a:rPr lang="it-IT" sz="2800" dirty="0"/>
              <a:t>Vaticano II</a:t>
            </a:r>
            <a:br>
              <a:rPr lang="it-IT" sz="2800" dirty="0"/>
            </a:br>
            <a:endParaRPr lang="it-IT" sz="2400" dirty="0"/>
          </a:p>
        </p:txBody>
      </p:sp>
      <p:sp>
        <p:nvSpPr>
          <p:cNvPr id="3" name="Segnaposto contenuto 2"/>
          <p:cNvSpPr>
            <a:spLocks noGrp="1"/>
          </p:cNvSpPr>
          <p:nvPr>
            <p:ph idx="1"/>
          </p:nvPr>
        </p:nvSpPr>
        <p:spPr/>
        <p:txBody>
          <a:bodyPr/>
          <a:lstStyle/>
          <a:p>
            <a:pPr marL="857250" lvl="1" indent="-457200">
              <a:buFont typeface="+mj-lt"/>
              <a:buAutoNum type="arabicPeriod"/>
            </a:pPr>
            <a:r>
              <a:rPr lang="it-IT" sz="3200" dirty="0"/>
              <a:t>La missione </a:t>
            </a:r>
            <a:r>
              <a:rPr lang="it-IT" sz="3200" dirty="0" smtClean="0"/>
              <a:t>trinitaria</a:t>
            </a:r>
          </a:p>
          <a:p>
            <a:pPr lvl="2" indent="-342900"/>
            <a:r>
              <a:rPr lang="it-IT" dirty="0"/>
              <a:t>La definizione di missione come </a:t>
            </a:r>
            <a:r>
              <a:rPr lang="it-IT" b="1" dirty="0"/>
              <a:t>azione di Dio </a:t>
            </a:r>
            <a:r>
              <a:rPr lang="it-IT" dirty="0"/>
              <a:t>(il "rimpatrio </a:t>
            </a:r>
            <a:r>
              <a:rPr lang="it-IT" dirty="0" smtClean="0"/>
              <a:t>trinitario o </a:t>
            </a:r>
            <a:r>
              <a:rPr lang="it-IT" i="1" dirty="0" err="1" smtClean="0"/>
              <a:t>actio</a:t>
            </a:r>
            <a:r>
              <a:rPr lang="it-IT" i="1" dirty="0" smtClean="0"/>
              <a:t> Dei </a:t>
            </a:r>
            <a:r>
              <a:rPr lang="it-IT" dirty="0" smtClean="0"/>
              <a:t>: </a:t>
            </a:r>
            <a:r>
              <a:rPr lang="it-IT" i="1" dirty="0"/>
              <a:t>LG 2-4; AG </a:t>
            </a:r>
            <a:r>
              <a:rPr lang="it-IT" i="1" dirty="0" smtClean="0"/>
              <a:t>2-4</a:t>
            </a:r>
            <a:r>
              <a:rPr lang="it-IT" dirty="0" smtClean="0"/>
              <a:t>) </a:t>
            </a:r>
            <a:r>
              <a:rPr lang="it-IT" dirty="0"/>
              <a:t>ha portato alla riconsiderazione dei due soggetti missionari più importanti: la missione di Gesù di Nazareth e la missione dello Spirito </a:t>
            </a:r>
            <a:r>
              <a:rPr lang="it-IT" dirty="0" smtClean="0"/>
              <a:t>Santo</a:t>
            </a:r>
          </a:p>
          <a:p>
            <a:pPr lvl="2" indent="-342900"/>
            <a:r>
              <a:rPr lang="it-IT" dirty="0"/>
              <a:t>È questa prospettiva del "soggetto trinitario" che ha portato a </a:t>
            </a:r>
            <a:r>
              <a:rPr lang="it-IT" u="sng" dirty="0"/>
              <a:t>numerose e progressive considerazioni sul concetto di "salvezza". </a:t>
            </a:r>
            <a:endParaRPr lang="it-IT" u="sng" dirty="0" smtClean="0"/>
          </a:p>
          <a:p>
            <a:pPr lvl="2" indent="-342900"/>
            <a:r>
              <a:rPr lang="it-IT" dirty="0" smtClean="0"/>
              <a:t>Questa visione è stata presentata progressivamente e ne va colta la sua </a:t>
            </a:r>
            <a:r>
              <a:rPr lang="it-IT" b="1" dirty="0" smtClean="0"/>
              <a:t>triplice evoluzione </a:t>
            </a:r>
            <a:r>
              <a:rPr lang="it-IT" dirty="0" smtClean="0"/>
              <a:t>dentro i testi conciliari</a:t>
            </a:r>
          </a:p>
          <a:p>
            <a:pPr marL="1257300" lvl="2" indent="-457200">
              <a:buFont typeface="+mj-lt"/>
              <a:buAutoNum type="arabicPeriod"/>
            </a:pPr>
            <a:endParaRPr lang="it-IT" sz="1600" dirty="0"/>
          </a:p>
          <a:p>
            <a:endParaRPr lang="it-IT" dirty="0"/>
          </a:p>
        </p:txBody>
      </p:sp>
      <p:sp>
        <p:nvSpPr>
          <p:cNvPr id="4" name="Segnaposto data 3"/>
          <p:cNvSpPr>
            <a:spLocks noGrp="1"/>
          </p:cNvSpPr>
          <p:nvPr>
            <p:ph type="dt" sz="half" idx="10"/>
          </p:nvPr>
        </p:nvSpPr>
        <p:spPr/>
        <p:txBody>
          <a:bodyPr/>
          <a:lstStyle/>
          <a:p>
            <a:pPr>
              <a:defRPr/>
            </a:pPr>
            <a:r>
              <a:rPr lang="it-IT" dirty="0"/>
              <a:t>www.lucianomeddi.eu</a:t>
            </a:r>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9</a:t>
            </a:fld>
            <a:endParaRPr lang="it-IT"/>
          </a:p>
        </p:txBody>
      </p:sp>
    </p:spTree>
    <p:extLst>
      <p:ext uri="{BB962C8B-B14F-4D97-AF65-F5344CB8AC3E}">
        <p14:creationId xmlns:p14="http://schemas.microsoft.com/office/powerpoint/2010/main" val="3107896682"/>
      </p:ext>
    </p:extLst>
  </p:cSld>
  <p:clrMapOvr>
    <a:masterClrMapping/>
  </p:clrMapOvr>
</p:sld>
</file>

<file path=ppt/theme/theme1.xml><?xml version="1.0" encoding="utf-8"?>
<a:theme xmlns:a="http://schemas.openxmlformats.org/drawingml/2006/main" name="meddi_puu">
  <a:themeElements>
    <a:clrScheme name="meddi_pu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eddi_puu">
      <a:majorFont>
        <a:latin typeface="Arial Rounded MT Bol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ddi_pu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ddi_pu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ddi_pu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ddi_pu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ddi_pu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ddi_pu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ddi_pu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ddi_pu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ddi_pu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ddi_pu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ddi_pu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ddi_pu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meddi_puu</Template>
  <TotalTime>3729</TotalTime>
  <Words>3701</Words>
  <Application>Microsoft Office PowerPoint</Application>
  <PresentationFormat>Widescreen</PresentationFormat>
  <Paragraphs>310</Paragraphs>
  <Slides>38</Slides>
  <Notes>1</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38</vt:i4>
      </vt:variant>
    </vt:vector>
  </HeadingPairs>
  <TitlesOfParts>
    <vt:vector size="46" baseType="lpstr">
      <vt:lpstr>Arial</vt:lpstr>
      <vt:lpstr>Arial Rounded MT Bold</vt:lpstr>
      <vt:lpstr>Britannic Bold</vt:lpstr>
      <vt:lpstr>Calibri</vt:lpstr>
      <vt:lpstr>Cambria</vt:lpstr>
      <vt:lpstr>Times New Roman</vt:lpstr>
      <vt:lpstr>meddi_puu</vt:lpstr>
      <vt:lpstr>Personalizza struttura</vt:lpstr>
      <vt:lpstr>La missione  dello Spirito,  la missione   nello Spirito     intervento di don Luciano MEDDI  alla 17 settimana di formazione e spiritualità missionaria  “Battezzati e inviati”. Assisi 29 agosto 2019</vt:lpstr>
      <vt:lpstr>La missione dello Spirito,  la missione  nello Spirito  tesi  </vt:lpstr>
      <vt:lpstr>La missione dello Spirito,  la missione  nello Spirito  tesi  </vt:lpstr>
      <vt:lpstr>La missione dello Spirito,  la missione  nello Spirito Itinerario </vt:lpstr>
      <vt:lpstr>Riferimenti bibliografici </vt:lpstr>
      <vt:lpstr>Riferimenti bibliografici </vt:lpstr>
      <vt:lpstr>1. La missione è trinitaria  </vt:lpstr>
      <vt:lpstr>1. Una visione «completa» del rinnovamento missionario del Vaticano II </vt:lpstr>
      <vt:lpstr>1. Una visione «completa» del rinnovamento missionario del Vaticano II </vt:lpstr>
      <vt:lpstr>1. Una visione «completa» del rinnovamento missionario del Vaticano II </vt:lpstr>
      <vt:lpstr>1. Una visione «completa» del rinnovamento missionario del Vaticano II </vt:lpstr>
      <vt:lpstr>1. Una visione «completa» del rinnovamento missionario del Vaticano II </vt:lpstr>
      <vt:lpstr>1. Una visione «completa» del rinnovamento missionario del Vaticano II </vt:lpstr>
      <vt:lpstr>1. Una visione «completa» del rinnovamento missionario del Vaticano II </vt:lpstr>
      <vt:lpstr>1. Una visione «completa» del rinnovamento missionario del Vaticano II </vt:lpstr>
      <vt:lpstr>1. Una visione «completa» del rinnovamento missionario del Vaticano II </vt:lpstr>
      <vt:lpstr>2. Lo Spirito soggetto missionario</vt:lpstr>
      <vt:lpstr>La missione dello Spirito,  la missione  nello Spirito  tesi  </vt:lpstr>
      <vt:lpstr>2. Lo Spirito soggetto missionario</vt:lpstr>
      <vt:lpstr>2. Lo Spirito soggetto missionario</vt:lpstr>
      <vt:lpstr>2. Lo Spirito soggetto missionario</vt:lpstr>
      <vt:lpstr>2. Lo Spirito soggetto missionario</vt:lpstr>
      <vt:lpstr>3. Lo Spirito soggetto missionario</vt:lpstr>
      <vt:lpstr>3. La ricerca delle vie missionarie</vt:lpstr>
      <vt:lpstr>3. La ricerca delle vie missionarie</vt:lpstr>
      <vt:lpstr>3. La ricerca delle vie missionarie</vt:lpstr>
      <vt:lpstr>3. La ricerca delle vie missionarie</vt:lpstr>
      <vt:lpstr>3. La ricerca delle vie missionarie</vt:lpstr>
      <vt:lpstr>4. La missione  dello Spirito </vt:lpstr>
      <vt:lpstr>4. La missione dello Spirito</vt:lpstr>
      <vt:lpstr>4. La missione dello Spirito</vt:lpstr>
      <vt:lpstr>4. La missione dello Spirito</vt:lpstr>
      <vt:lpstr>4. La missione dello Spirito</vt:lpstr>
      <vt:lpstr>4. La missione dello Spirito</vt:lpstr>
      <vt:lpstr>4. La missione dello Spirito</vt:lpstr>
      <vt:lpstr>5. la via mistica della missione (La missione nello Spirito)</vt:lpstr>
      <vt:lpstr>5. La missione nello Spirito: la via mistica</vt:lpstr>
      <vt:lpstr>La missione dello Spirito,  la missione  nello Spirito Itinerario </vt:lpstr>
    </vt:vector>
  </TitlesOfParts>
  <Company>AESP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Catechesi missionaria</dc:title>
  <dc:creator>TT</dc:creator>
  <cp:lastModifiedBy>luciano meddi</cp:lastModifiedBy>
  <cp:revision>304</cp:revision>
  <cp:lastPrinted>2017-02-28T16:09:03Z</cp:lastPrinted>
  <dcterms:created xsi:type="dcterms:W3CDTF">2009-10-15T15:20:50Z</dcterms:created>
  <dcterms:modified xsi:type="dcterms:W3CDTF">2019-08-27T06:47:48Z</dcterms:modified>
</cp:coreProperties>
</file>